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34" r:id="rId2"/>
    <p:sldId id="313" r:id="rId3"/>
    <p:sldId id="335" r:id="rId4"/>
    <p:sldId id="312" r:id="rId5"/>
    <p:sldId id="344" r:id="rId6"/>
    <p:sldId id="336" r:id="rId7"/>
    <p:sldId id="340" r:id="rId8"/>
    <p:sldId id="341" r:id="rId9"/>
    <p:sldId id="342" r:id="rId10"/>
    <p:sldId id="345" r:id="rId11"/>
    <p:sldId id="361" r:id="rId12"/>
    <p:sldId id="352" r:id="rId13"/>
    <p:sldId id="353" r:id="rId14"/>
    <p:sldId id="354" r:id="rId15"/>
    <p:sldId id="356" r:id="rId16"/>
    <p:sldId id="357" r:id="rId17"/>
    <p:sldId id="358" r:id="rId18"/>
    <p:sldId id="318" r:id="rId19"/>
    <p:sldId id="319" r:id="rId20"/>
    <p:sldId id="320" r:id="rId21"/>
    <p:sldId id="360" r:id="rId22"/>
    <p:sldId id="331" r:id="rId23"/>
    <p:sldId id="349" r:id="rId24"/>
    <p:sldId id="351" r:id="rId25"/>
  </p:sldIdLst>
  <p:sldSz cx="9144000" cy="5143500" type="screen16x9"/>
  <p:notesSz cx="9926638" cy="679767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D4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8860" autoAdjust="0"/>
  </p:normalViewPr>
  <p:slideViewPr>
    <p:cSldViewPr>
      <p:cViewPr>
        <p:scale>
          <a:sx n="100" d="100"/>
          <a:sy n="100" d="100"/>
        </p:scale>
        <p:origin x="-1944" y="-97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1277" cy="339643"/>
          </a:xfrm>
          <a:prstGeom prst="rect">
            <a:avLst/>
          </a:prstGeom>
        </p:spPr>
        <p:txBody>
          <a:bodyPr vert="horz" lIns="92108" tIns="46054" rIns="92108" bIns="46054" rtlCol="0"/>
          <a:lstStyle>
            <a:lvl1pPr algn="l">
              <a:defRPr sz="1200"/>
            </a:lvl1pPr>
          </a:lstStyle>
          <a:p>
            <a:endParaRPr lang="ru-RU"/>
          </a:p>
        </p:txBody>
      </p:sp>
      <p:sp>
        <p:nvSpPr>
          <p:cNvPr id="3" name="Дата 2"/>
          <p:cNvSpPr>
            <a:spLocks noGrp="1"/>
          </p:cNvSpPr>
          <p:nvPr>
            <p:ph type="dt" idx="1"/>
          </p:nvPr>
        </p:nvSpPr>
        <p:spPr>
          <a:xfrm>
            <a:off x="5622167" y="0"/>
            <a:ext cx="4302874" cy="339643"/>
          </a:xfrm>
          <a:prstGeom prst="rect">
            <a:avLst/>
          </a:prstGeom>
        </p:spPr>
        <p:txBody>
          <a:bodyPr vert="horz" lIns="92108" tIns="46054" rIns="92108" bIns="46054" rtlCol="0"/>
          <a:lstStyle>
            <a:lvl1pPr algn="r">
              <a:defRPr sz="1200"/>
            </a:lvl1pPr>
          </a:lstStyle>
          <a:p>
            <a:fld id="{1880CE22-5919-4B72-B762-105DBAA94F31}" type="datetimeFigureOut">
              <a:rPr lang="ru-RU" smtClean="0"/>
              <a:pPr/>
              <a:t>18.12.2018</a:t>
            </a:fld>
            <a:endParaRPr lang="ru-RU"/>
          </a:p>
        </p:txBody>
      </p:sp>
      <p:sp>
        <p:nvSpPr>
          <p:cNvPr id="4" name="Образ слайда 3"/>
          <p:cNvSpPr>
            <a:spLocks noGrp="1" noRot="1" noChangeAspect="1"/>
          </p:cNvSpPr>
          <p:nvPr>
            <p:ph type="sldImg" idx="2"/>
          </p:nvPr>
        </p:nvSpPr>
        <p:spPr>
          <a:xfrm>
            <a:off x="2697163" y="509588"/>
            <a:ext cx="4532312" cy="2549525"/>
          </a:xfrm>
          <a:prstGeom prst="rect">
            <a:avLst/>
          </a:prstGeom>
          <a:noFill/>
          <a:ln w="12700">
            <a:solidFill>
              <a:prstClr val="black"/>
            </a:solidFill>
          </a:ln>
        </p:spPr>
        <p:txBody>
          <a:bodyPr vert="horz" lIns="92108" tIns="46054" rIns="92108" bIns="46054" rtlCol="0" anchor="ctr"/>
          <a:lstStyle/>
          <a:p>
            <a:endParaRPr lang="ru-RU"/>
          </a:p>
        </p:txBody>
      </p:sp>
      <p:sp>
        <p:nvSpPr>
          <p:cNvPr id="5" name="Заметки 4"/>
          <p:cNvSpPr>
            <a:spLocks noGrp="1"/>
          </p:cNvSpPr>
          <p:nvPr>
            <p:ph type="body" sz="quarter" idx="3"/>
          </p:nvPr>
        </p:nvSpPr>
        <p:spPr>
          <a:xfrm>
            <a:off x="993462" y="3228215"/>
            <a:ext cx="7941310" cy="3059995"/>
          </a:xfrm>
          <a:prstGeom prst="rect">
            <a:avLst/>
          </a:prstGeom>
        </p:spPr>
        <p:txBody>
          <a:bodyPr vert="horz" lIns="92108" tIns="46054" rIns="92108" bIns="46054"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456429"/>
            <a:ext cx="4301277" cy="339643"/>
          </a:xfrm>
          <a:prstGeom prst="rect">
            <a:avLst/>
          </a:prstGeom>
        </p:spPr>
        <p:txBody>
          <a:bodyPr vert="horz" lIns="92108" tIns="46054" rIns="92108" bIns="46054" rtlCol="0" anchor="b"/>
          <a:lstStyle>
            <a:lvl1pPr algn="l">
              <a:defRPr sz="1200"/>
            </a:lvl1pPr>
          </a:lstStyle>
          <a:p>
            <a:endParaRPr lang="ru-RU"/>
          </a:p>
        </p:txBody>
      </p:sp>
      <p:sp>
        <p:nvSpPr>
          <p:cNvPr id="7" name="Номер слайда 6"/>
          <p:cNvSpPr>
            <a:spLocks noGrp="1"/>
          </p:cNvSpPr>
          <p:nvPr>
            <p:ph type="sldNum" sz="quarter" idx="5"/>
          </p:nvPr>
        </p:nvSpPr>
        <p:spPr>
          <a:xfrm>
            <a:off x="5622167" y="6456429"/>
            <a:ext cx="4302874" cy="339643"/>
          </a:xfrm>
          <a:prstGeom prst="rect">
            <a:avLst/>
          </a:prstGeom>
        </p:spPr>
        <p:txBody>
          <a:bodyPr vert="horz" lIns="92108" tIns="46054" rIns="92108" bIns="46054" rtlCol="0" anchor="b"/>
          <a:lstStyle>
            <a:lvl1pPr algn="r">
              <a:defRPr sz="1200"/>
            </a:lvl1pPr>
          </a:lstStyle>
          <a:p>
            <a:fld id="{D865AA36-2241-40C7-8F30-E786680E5DC2}" type="slidenum">
              <a:rPr lang="ru-RU" smtClean="0"/>
              <a:pPr/>
              <a:t>‹#›</a:t>
            </a:fld>
            <a:endParaRPr lang="ru-RU"/>
          </a:p>
        </p:txBody>
      </p:sp>
    </p:spTree>
    <p:extLst>
      <p:ext uri="{BB962C8B-B14F-4D97-AF65-F5344CB8AC3E}">
        <p14:creationId xmlns:p14="http://schemas.microsoft.com/office/powerpoint/2010/main" val="295429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D865AA36-2241-40C7-8F30-E786680E5DC2}" type="slidenum">
              <a:rPr lang="ru-RU" smtClean="0"/>
              <a:pPr/>
              <a:t>12</a:t>
            </a:fld>
            <a:endParaRPr lang="ru-RU"/>
          </a:p>
        </p:txBody>
      </p:sp>
    </p:spTree>
    <p:extLst>
      <p:ext uri="{BB962C8B-B14F-4D97-AF65-F5344CB8AC3E}">
        <p14:creationId xmlns:p14="http://schemas.microsoft.com/office/powerpoint/2010/main" val="632680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5547" y="171577"/>
            <a:ext cx="8072904" cy="313690"/>
          </a:xfrm>
          <a:prstGeom prst="rect">
            <a:avLst/>
          </a:prstGeom>
        </p:spPr>
        <p:txBody>
          <a:bodyPr/>
          <a:lstStyle>
            <a:lvl1pPr>
              <a:defRPr sz="2000" b="1" i="0">
                <a:solidFill>
                  <a:schemeClr val="bg1"/>
                </a:solidFill>
                <a:latin typeface="Arial"/>
                <a:cs typeface="Arial"/>
              </a:defRPr>
            </a:lvl1pPr>
          </a:lstStyle>
          <a:p>
            <a:endParaRPr/>
          </a:p>
        </p:txBody>
      </p:sp>
      <p:sp>
        <p:nvSpPr>
          <p:cNvPr id="3" name="Holder 3"/>
          <p:cNvSpPr>
            <a:spLocks noGrp="1"/>
          </p:cNvSpPr>
          <p:nvPr>
            <p:ph type="subTitle" idx="4"/>
          </p:nvPr>
        </p:nvSpPr>
        <p:spPr>
          <a:xfrm>
            <a:off x="1207992" y="3690356"/>
            <a:ext cx="6728015" cy="828675"/>
          </a:xfrm>
          <a:prstGeom prst="rect">
            <a:avLst/>
          </a:prstGeom>
        </p:spPr>
        <p:txBody>
          <a:bodyPr/>
          <a:lstStyle>
            <a:lvl1pPr>
              <a:defRPr sz="2400" b="0" i="0">
                <a:solidFill>
                  <a:srgbClr val="808080"/>
                </a:solidFill>
                <a:latin typeface="Arial"/>
                <a:cs typeface="Arial"/>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044C147E-DCF0-4408-B2E6-B50AF72067F9}" type="datetime1">
              <a:rPr lang="ru-RU" smtClean="0"/>
              <a:pPr>
                <a:defRPr/>
              </a:pPr>
              <a:t>18.12.2018</a:t>
            </a:fld>
            <a:endParaRPr lang="en-US"/>
          </a:p>
        </p:txBody>
      </p:sp>
      <p:sp>
        <p:nvSpPr>
          <p:cNvPr id="6" name="Holder 6"/>
          <p:cNvSpPr>
            <a:spLocks noGrp="1"/>
          </p:cNvSpPr>
          <p:nvPr>
            <p:ph type="sldNum" sz="quarter" idx="12"/>
          </p:nvPr>
        </p:nvSpPr>
        <p:spPr/>
        <p:txBody>
          <a:bodyPr/>
          <a:lstStyle>
            <a:lvl1pPr>
              <a:defRPr/>
            </a:lvl1pPr>
          </a:lstStyle>
          <a:p>
            <a:fld id="{820ECA43-1766-4411-8E81-96CE73E52184}"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000" b="1" i="0">
                <a:solidFill>
                  <a:srgbClr val="17375E"/>
                </a:solidFill>
                <a:latin typeface="Arial"/>
                <a:cs typeface="Arial"/>
              </a:defRPr>
            </a:lvl1pPr>
          </a:lstStyle>
          <a:p>
            <a:endParaRPr/>
          </a:p>
        </p:txBody>
      </p:sp>
      <p:sp>
        <p:nvSpPr>
          <p:cNvPr id="3" name="Holder 3"/>
          <p:cNvSpPr>
            <a:spLocks noGrp="1"/>
          </p:cNvSpPr>
          <p:nvPr>
            <p:ph type="body" idx="1"/>
          </p:nvPr>
        </p:nvSpPr>
        <p:spPr/>
        <p:txBody>
          <a:bodyPr/>
          <a:lstStyle>
            <a:lvl1pPr>
              <a:defRPr sz="2400" b="0" i="0">
                <a:solidFill>
                  <a:srgbClr val="808080"/>
                </a:solidFill>
                <a:latin typeface="Arial"/>
                <a:cs typeface="Arial"/>
              </a:defRPr>
            </a:lvl1pPr>
          </a:lstStyle>
          <a:p>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1EBC4539-A570-4241-ACAF-310D3D0F4C38}" type="datetime1">
              <a:rPr lang="ru-RU" smtClean="0"/>
              <a:pPr>
                <a:defRPr/>
              </a:pPr>
              <a:t>18.12.2018</a:t>
            </a:fld>
            <a:endParaRPr lang="en-US"/>
          </a:p>
        </p:txBody>
      </p:sp>
      <p:sp>
        <p:nvSpPr>
          <p:cNvPr id="6" name="Holder 6"/>
          <p:cNvSpPr>
            <a:spLocks noGrp="1"/>
          </p:cNvSpPr>
          <p:nvPr>
            <p:ph type="sldNum" sz="quarter" idx="12"/>
          </p:nvPr>
        </p:nvSpPr>
        <p:spPr/>
        <p:txBody>
          <a:bodyPr/>
          <a:lstStyle>
            <a:lvl1pPr>
              <a:defRPr/>
            </a:lvl1pPr>
          </a:lstStyle>
          <a:p>
            <a:fld id="{119155F1-113D-457D-9D8A-7B74FF6A053F}"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000" b="1" i="0">
                <a:solidFill>
                  <a:srgbClr val="17375E"/>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7BA57CAD-F5D3-483F-8D16-DF81E9ADB090}" type="datetime1">
              <a:rPr lang="ru-RU" smtClean="0"/>
              <a:pPr>
                <a:defRPr/>
              </a:pPr>
              <a:t>18.12.2018</a:t>
            </a:fld>
            <a:endParaRPr lang="en-US"/>
          </a:p>
        </p:txBody>
      </p:sp>
      <p:sp>
        <p:nvSpPr>
          <p:cNvPr id="7" name="Holder 6"/>
          <p:cNvSpPr>
            <a:spLocks noGrp="1"/>
          </p:cNvSpPr>
          <p:nvPr>
            <p:ph type="sldNum" sz="quarter" idx="12"/>
          </p:nvPr>
        </p:nvSpPr>
        <p:spPr/>
        <p:txBody>
          <a:bodyPr/>
          <a:lstStyle>
            <a:lvl1pPr>
              <a:defRPr/>
            </a:lvl1pPr>
          </a:lstStyle>
          <a:p>
            <a:fld id="{78B06374-8079-4B7F-A70A-DB832C7F9697}"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000" b="1" i="0">
                <a:solidFill>
                  <a:srgbClr val="17375E"/>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38201B81-61A7-481A-8474-0295E3061745}" type="datetime1">
              <a:rPr lang="ru-RU" smtClean="0"/>
              <a:pPr>
                <a:defRPr/>
              </a:pPr>
              <a:t>18.12.2018</a:t>
            </a:fld>
            <a:endParaRPr lang="en-US"/>
          </a:p>
        </p:txBody>
      </p:sp>
      <p:sp>
        <p:nvSpPr>
          <p:cNvPr id="5" name="Holder 6"/>
          <p:cNvSpPr>
            <a:spLocks noGrp="1"/>
          </p:cNvSpPr>
          <p:nvPr>
            <p:ph type="sldNum" sz="quarter" idx="12"/>
          </p:nvPr>
        </p:nvSpPr>
        <p:spPr/>
        <p:txBody>
          <a:bodyPr/>
          <a:lstStyle>
            <a:lvl1pPr>
              <a:defRPr/>
            </a:lvl1pPr>
          </a:lstStyle>
          <a:p>
            <a:fld id="{1DA032B6-F731-4B75-9237-F59BDB7972F5}"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0" y="0"/>
            <a:ext cx="9144000" cy="5143500"/>
          </a:xfrm>
          <a:prstGeom prst="rect">
            <a:avLst/>
          </a:prstGeom>
          <a:blipFill>
            <a:blip r:embed="rId2" cstate="print"/>
            <a:stretch>
              <a:fillRect/>
            </a:stretch>
          </a:blipFill>
        </p:spPr>
        <p:txBody>
          <a:bodyPr lIns="0" tIns="0" rIns="0" bIns="0"/>
          <a:lstStyle/>
          <a:p>
            <a:pPr fontAlgn="auto">
              <a:spcBef>
                <a:spcPts val="0"/>
              </a:spcBef>
              <a:spcAft>
                <a:spcPts val="0"/>
              </a:spcAft>
              <a:defRPr/>
            </a:pPr>
            <a:endParaRPr>
              <a:latin typeface="+mn-lt"/>
            </a:endParaRPr>
          </a:p>
        </p:txBody>
      </p:sp>
      <p:sp>
        <p:nvSpPr>
          <p:cNvPr id="3" name="Holder 2"/>
          <p:cNvSpPr>
            <a:spLocks noGrp="1"/>
          </p:cNvSpPr>
          <p:nvPr>
            <p:ph type="ftr" sz="quarter" idx="10"/>
          </p:nvPr>
        </p:nvSpPr>
        <p:spPr/>
        <p:txBody>
          <a:bodyPr/>
          <a:lstStyle>
            <a:lvl1pPr algn="ctr">
              <a:defRPr>
                <a:solidFill>
                  <a:schemeClr val="tx1">
                    <a:tint val="75000"/>
                  </a:schemeClr>
                </a:solidFill>
              </a:defRPr>
            </a:lvl1pPr>
          </a:lstStyle>
          <a:p>
            <a:pPr>
              <a:defRPr/>
            </a:pPr>
            <a:endParaRPr/>
          </a:p>
        </p:txBody>
      </p:sp>
      <p:sp>
        <p:nvSpPr>
          <p:cNvPr id="4" name="Holder 3"/>
          <p:cNvSpPr>
            <a:spLocks noGrp="1"/>
          </p:cNvSpPr>
          <p:nvPr>
            <p:ph type="dt" sz="half" idx="11"/>
          </p:nvPr>
        </p:nvSpPr>
        <p:spPr/>
        <p:txBody>
          <a:bodyPr/>
          <a:lstStyle>
            <a:lvl1pPr algn="l">
              <a:defRPr>
                <a:solidFill>
                  <a:schemeClr val="tx1">
                    <a:tint val="75000"/>
                  </a:schemeClr>
                </a:solidFill>
              </a:defRPr>
            </a:lvl1pPr>
          </a:lstStyle>
          <a:p>
            <a:pPr>
              <a:defRPr/>
            </a:pPr>
            <a:fld id="{42B2B67E-667F-4754-8482-4A3E0D5F1BA0}" type="datetime1">
              <a:rPr lang="ru-RU" smtClean="0"/>
              <a:pPr>
                <a:defRPr/>
              </a:pPr>
              <a:t>18.12.2018</a:t>
            </a:fld>
            <a:endParaRPr lang="en-US"/>
          </a:p>
        </p:txBody>
      </p:sp>
      <p:sp>
        <p:nvSpPr>
          <p:cNvPr id="5" name="Holder 4"/>
          <p:cNvSpPr>
            <a:spLocks noGrp="1"/>
          </p:cNvSpPr>
          <p:nvPr>
            <p:ph type="sldNum" sz="quarter" idx="12"/>
          </p:nvPr>
        </p:nvSpPr>
        <p:spPr/>
        <p:txBody>
          <a:bodyPr/>
          <a:lstStyle>
            <a:lvl1pPr>
              <a:defRPr/>
            </a:lvl1pPr>
          </a:lstStyle>
          <a:p>
            <a:fld id="{D242DC37-F3B1-46C7-82B4-CD087DC4187E}"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5143500"/>
          </a:xfrm>
          <a:prstGeom prst="rect">
            <a:avLst/>
          </a:prstGeom>
          <a:blipFill>
            <a:blip r:embed="rId7" cstate="print"/>
            <a:stretch>
              <a:fillRect/>
            </a:stretch>
          </a:blipFill>
        </p:spPr>
        <p:txBody>
          <a:bodyPr lIns="0" tIns="0" rIns="0" bIns="0"/>
          <a:lstStyle/>
          <a:p>
            <a:pPr fontAlgn="auto">
              <a:spcBef>
                <a:spcPts val="0"/>
              </a:spcBef>
              <a:spcAft>
                <a:spcPts val="0"/>
              </a:spcAft>
              <a:defRPr/>
            </a:pPr>
            <a:endParaRPr>
              <a:latin typeface="+mn-lt"/>
            </a:endParaRPr>
          </a:p>
        </p:txBody>
      </p:sp>
      <p:sp>
        <p:nvSpPr>
          <p:cNvPr id="1027" name="Holder 2"/>
          <p:cNvSpPr>
            <a:spLocks noGrp="1"/>
          </p:cNvSpPr>
          <p:nvPr>
            <p:ph type="title"/>
          </p:nvPr>
        </p:nvSpPr>
        <p:spPr bwMode="auto">
          <a:xfrm>
            <a:off x="442913" y="171450"/>
            <a:ext cx="8258175" cy="6191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ru-RU" smtClean="0"/>
          </a:p>
        </p:txBody>
      </p:sp>
      <p:sp>
        <p:nvSpPr>
          <p:cNvPr id="1028" name="Holder 3"/>
          <p:cNvSpPr>
            <a:spLocks noGrp="1"/>
          </p:cNvSpPr>
          <p:nvPr>
            <p:ph type="body" idx="1"/>
          </p:nvPr>
        </p:nvSpPr>
        <p:spPr bwMode="auto">
          <a:xfrm>
            <a:off x="379413" y="1306513"/>
            <a:ext cx="8385175" cy="275113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ru-RU" smtClean="0"/>
          </a:p>
        </p:txBody>
      </p:sp>
      <p:sp>
        <p:nvSpPr>
          <p:cNvPr id="4" name="Holder 4"/>
          <p:cNvSpPr>
            <a:spLocks noGrp="1"/>
          </p:cNvSpPr>
          <p:nvPr>
            <p:ph type="ftr" sz="quarter" idx="5"/>
          </p:nvPr>
        </p:nvSpPr>
        <p:spPr>
          <a:xfrm>
            <a:off x="3108325" y="4783138"/>
            <a:ext cx="2927350" cy="257175"/>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a:defRPr/>
            </a:pPr>
            <a:endParaRPr/>
          </a:p>
        </p:txBody>
      </p:sp>
      <p:sp>
        <p:nvSpPr>
          <p:cNvPr id="5" name="Holder 5"/>
          <p:cNvSpPr>
            <a:spLocks noGrp="1"/>
          </p:cNvSpPr>
          <p:nvPr>
            <p:ph type="dt" sz="half" idx="6"/>
          </p:nvPr>
        </p:nvSpPr>
        <p:spPr>
          <a:xfrm>
            <a:off x="457200" y="4783138"/>
            <a:ext cx="2103438" cy="257175"/>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a:defRPr/>
            </a:pPr>
            <a:fld id="{4CB0B58F-6A30-46FC-8A21-891ECC302E0A}" type="datetime1">
              <a:rPr lang="ru-RU" smtClean="0"/>
              <a:pPr>
                <a:defRPr/>
              </a:pPr>
              <a:t>18.12.2018</a:t>
            </a:fld>
            <a:endParaRPr lang="en-US"/>
          </a:p>
        </p:txBody>
      </p:sp>
      <p:sp>
        <p:nvSpPr>
          <p:cNvPr id="6" name="Holder 6"/>
          <p:cNvSpPr>
            <a:spLocks noGrp="1"/>
          </p:cNvSpPr>
          <p:nvPr>
            <p:ph type="sldNum" sz="quarter" idx="7"/>
          </p:nvPr>
        </p:nvSpPr>
        <p:spPr>
          <a:xfrm>
            <a:off x="8710613" y="4730750"/>
            <a:ext cx="168275" cy="280988"/>
          </a:xfrm>
          <a:prstGeom prst="rect">
            <a:avLst/>
          </a:prstGeom>
        </p:spPr>
        <p:txBody>
          <a:bodyPr vert="horz" wrap="square" lIns="0" tIns="0" rIns="0" bIns="0" numCol="1" anchor="t" anchorCtr="0" compatLnSpc="1">
            <a:prstTxWarp prst="textNoShape">
              <a:avLst/>
            </a:prstTxWarp>
            <a:spAutoFit/>
          </a:bodyPr>
          <a:lstStyle>
            <a:lvl1pPr>
              <a:lnSpc>
                <a:spcPts val="2125"/>
              </a:lnSpc>
              <a:defRPr sz="2000">
                <a:solidFill>
                  <a:srgbClr val="17375E"/>
                </a:solidFill>
                <a:cs typeface="Arial" charset="0"/>
              </a:defRPr>
            </a:lvl1pPr>
          </a:lstStyle>
          <a:p>
            <a:fld id="{98F0D9A1-CAC8-45FC-9583-1DFB86D93030}"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 id="2147483651" r:id="rId3"/>
    <p:sldLayoutId id="2147483650" r:id="rId4"/>
    <p:sldLayoutId id="2147483654" r:id="rId5"/>
  </p:sldLayoutIdLst>
  <p:hf sldNum="0" hdr="0" ftr="0" dt="0"/>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57200" algn="l" rtl="0" eaLnBrk="0" fontAlgn="base" hangingPunct="0">
        <a:spcBef>
          <a:spcPct val="20000"/>
        </a:spcBef>
        <a:spcAft>
          <a:spcPct val="0"/>
        </a:spcAft>
        <a:defRPr>
          <a:solidFill>
            <a:schemeClr val="tx1"/>
          </a:solidFill>
          <a:latin typeface="+mn-lt"/>
          <a:ea typeface="+mn-ea"/>
          <a:cs typeface="+mn-cs"/>
        </a:defRPr>
      </a:lvl2pPr>
      <a:lvl3pPr marL="914400" algn="l" rtl="0" eaLnBrk="0" fontAlgn="base" hangingPunct="0">
        <a:spcBef>
          <a:spcPct val="20000"/>
        </a:spcBef>
        <a:spcAft>
          <a:spcPct val="0"/>
        </a:spcAft>
        <a:defRPr>
          <a:solidFill>
            <a:schemeClr val="tx1"/>
          </a:solidFill>
          <a:latin typeface="+mn-lt"/>
          <a:ea typeface="+mn-ea"/>
          <a:cs typeface="+mn-cs"/>
        </a:defRPr>
      </a:lvl3pPr>
      <a:lvl4pPr marL="1371600" algn="l" rtl="0" eaLnBrk="0" fontAlgn="base" hangingPunct="0">
        <a:spcBef>
          <a:spcPct val="20000"/>
        </a:spcBef>
        <a:spcAft>
          <a:spcPct val="0"/>
        </a:spcAft>
        <a:defRPr>
          <a:solidFill>
            <a:schemeClr val="tx1"/>
          </a:solidFill>
          <a:latin typeface="+mn-lt"/>
          <a:ea typeface="+mn-ea"/>
          <a:cs typeface="+mn-cs"/>
        </a:defRPr>
      </a:lvl4pPr>
      <a:lvl5pPr marL="1828800" algn="l" rtl="0" eaLnBrk="0" fontAlgn="base" hangingPunct="0">
        <a:spcBef>
          <a:spcPct val="20000"/>
        </a:spcBef>
        <a:spcAft>
          <a:spcPct val="0"/>
        </a:spcAft>
        <a:defRPr>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pd.rkn.gov.ru/operators-registry/notific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56.rkn.gov.ru/" TargetMode="External"/><Relationship Id="rId7" Type="http://schemas.openxmlformats.org/officeDocument/2006/relationships/image" Target="../media/image6.emf"/><Relationship Id="rId2" Type="http://schemas.openxmlformats.org/officeDocument/2006/relationships/hyperlink" Target="http://rkn.gov.ru/" TargetMode="External"/><Relationship Id="rId1" Type="http://schemas.openxmlformats.org/officeDocument/2006/relationships/slideLayout" Target="../slideLayouts/slideLayout2.xml"/><Relationship Id="rId6" Type="http://schemas.openxmlformats.org/officeDocument/2006/relationships/hyperlink" Target="http://pd.rkn.gov.ru/code/" TargetMode="External"/><Relationship Id="rId5" Type="http://schemas.openxmlformats.org/officeDocument/2006/relationships/hyperlink" Target="http://pd.rkn.gov.ru/" TargetMode="External"/><Relationship Id="rId4" Type="http://schemas.openxmlformats.org/officeDocument/2006/relationships/hyperlink" Target="mailto:rsockanc56@rkn.gov.ru"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mobileonline.garant.ru/document?id=12037300&amp;sub=40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garantf1://12025268.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088" y="298450"/>
            <a:ext cx="3348037"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Рисунок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938" y="188913"/>
            <a:ext cx="59055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bwMode="auto">
          <a:xfrm>
            <a:off x="4284663" y="298450"/>
            <a:ext cx="4751387" cy="738188"/>
          </a:xfrm>
          <a:prstGeom prst="rect">
            <a:avLst/>
          </a:prstGeom>
          <a:noFill/>
        </p:spPr>
        <p:txBody>
          <a:bodyPr>
            <a:spAutoFit/>
          </a:bodyPr>
          <a:lstStyle/>
          <a:p>
            <a:pPr algn="ctr" fontAlgn="auto">
              <a:spcBef>
                <a:spcPts val="0"/>
              </a:spcBef>
              <a:spcAft>
                <a:spcPts val="0"/>
              </a:spcAft>
              <a:defRPr/>
            </a:pPr>
            <a:r>
              <a:rPr lang="ru-RU" sz="1400" b="1" dirty="0">
                <a:solidFill>
                  <a:schemeClr val="accent1">
                    <a:lumMod val="75000"/>
                  </a:schemeClr>
                </a:solidFill>
                <a:latin typeface="Arial Narrow" pitchFamily="34" charset="0"/>
                <a:cs typeface="+mn-cs"/>
              </a:rPr>
              <a:t>УПРАВЛЕНИЕ ФЕДЕРАЛЬНОЙ СЛУЖБЫ ПО НАДЗОРУ </a:t>
            </a:r>
          </a:p>
          <a:p>
            <a:pPr algn="ctr" fontAlgn="auto">
              <a:spcBef>
                <a:spcPts val="0"/>
              </a:spcBef>
              <a:spcAft>
                <a:spcPts val="0"/>
              </a:spcAft>
              <a:defRPr/>
            </a:pPr>
            <a:r>
              <a:rPr lang="ru-RU" sz="1400" b="1" dirty="0">
                <a:solidFill>
                  <a:schemeClr val="accent1">
                    <a:lumMod val="75000"/>
                  </a:schemeClr>
                </a:solidFill>
                <a:latin typeface="Arial Narrow" pitchFamily="34" charset="0"/>
                <a:cs typeface="+mn-cs"/>
              </a:rPr>
              <a:t>В СФЕРЕ СВЯЗИ, ИНФОРМАЦИОННЫХ ТЕХНОЛОГИЙ И  МАССОВЫХ КОММУНИКАЦИЙ ПО </a:t>
            </a:r>
            <a:r>
              <a:rPr lang="ru-RU" sz="1400" b="1" dirty="0" smtClean="0">
                <a:solidFill>
                  <a:schemeClr val="accent1">
                    <a:lumMod val="75000"/>
                  </a:schemeClr>
                </a:solidFill>
                <a:latin typeface="Arial Narrow" pitchFamily="34" charset="0"/>
                <a:cs typeface="+mn-cs"/>
              </a:rPr>
              <a:t>ОРЕНБУРГСКОЙ </a:t>
            </a:r>
            <a:r>
              <a:rPr lang="ru-RU" sz="1400" b="1" dirty="0">
                <a:solidFill>
                  <a:schemeClr val="accent1">
                    <a:lumMod val="75000"/>
                  </a:schemeClr>
                </a:solidFill>
                <a:latin typeface="Arial Narrow" pitchFamily="34" charset="0"/>
                <a:cs typeface="+mn-cs"/>
              </a:rPr>
              <a:t>ОБЛАСТИ</a:t>
            </a:r>
          </a:p>
        </p:txBody>
      </p:sp>
      <p:sp>
        <p:nvSpPr>
          <p:cNvPr id="5" name="Заголовок 8"/>
          <p:cNvSpPr txBox="1">
            <a:spLocks/>
          </p:cNvSpPr>
          <p:nvPr/>
        </p:nvSpPr>
        <p:spPr>
          <a:xfrm>
            <a:off x="79376" y="1707654"/>
            <a:ext cx="8901112" cy="1938992"/>
          </a:xfrm>
          <a:prstGeom prst="rect">
            <a:avLst/>
          </a:prstGeom>
          <a:noFill/>
        </p:spPr>
        <p:txBody>
          <a:bodyPr rtlCol="0">
            <a:spAutoFit/>
          </a:bodyPr>
          <a:lst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itchFamily="34" charset="0"/>
              </a:defRPr>
            </a:lvl2pPr>
            <a:lvl3pPr algn="ctr" rtl="0" eaLnBrk="0" fontAlgn="base" hangingPunct="0">
              <a:spcBef>
                <a:spcPct val="0"/>
              </a:spcBef>
              <a:spcAft>
                <a:spcPct val="0"/>
              </a:spcAft>
              <a:defRPr>
                <a:solidFill>
                  <a:schemeClr val="tx2"/>
                </a:solidFill>
                <a:latin typeface="Calibri" pitchFamily="34" charset="0"/>
              </a:defRPr>
            </a:lvl3pPr>
            <a:lvl4pPr algn="ctr" rtl="0" eaLnBrk="0" fontAlgn="base" hangingPunct="0">
              <a:spcBef>
                <a:spcPct val="0"/>
              </a:spcBef>
              <a:spcAft>
                <a:spcPct val="0"/>
              </a:spcAft>
              <a:defRPr>
                <a:solidFill>
                  <a:schemeClr val="tx2"/>
                </a:solidFill>
                <a:latin typeface="Calibri" pitchFamily="34" charset="0"/>
              </a:defRPr>
            </a:lvl4pPr>
            <a:lvl5pPr algn="ctr" rtl="0" eaLnBrk="0" fontAlgn="base" hangingPunct="0">
              <a:spcBef>
                <a:spcPct val="0"/>
              </a:spcBef>
              <a:spcAft>
                <a:spcPct val="0"/>
              </a:spcAft>
              <a:defRPr>
                <a:solidFill>
                  <a:schemeClr val="tx2"/>
                </a:solidFill>
                <a:latin typeface="Calibri" pitchFamily="34" charset="0"/>
              </a:defRPr>
            </a:lvl5pPr>
            <a:lvl6pPr marL="457200" algn="ctr" rtl="0" eaLnBrk="0" fontAlgn="base" hangingPunct="0">
              <a:spcBef>
                <a:spcPct val="0"/>
              </a:spcBef>
              <a:spcAft>
                <a:spcPct val="0"/>
              </a:spcAft>
              <a:defRPr>
                <a:solidFill>
                  <a:schemeClr val="tx2"/>
                </a:solidFill>
                <a:latin typeface="Calibri" pitchFamily="34" charset="0"/>
              </a:defRPr>
            </a:lvl6pPr>
            <a:lvl7pPr marL="914400" algn="ctr" rtl="0" eaLnBrk="0" fontAlgn="base" hangingPunct="0">
              <a:spcBef>
                <a:spcPct val="0"/>
              </a:spcBef>
              <a:spcAft>
                <a:spcPct val="0"/>
              </a:spcAft>
              <a:defRPr>
                <a:solidFill>
                  <a:schemeClr val="tx2"/>
                </a:solidFill>
                <a:latin typeface="Calibri" pitchFamily="34" charset="0"/>
              </a:defRPr>
            </a:lvl7pPr>
            <a:lvl8pPr marL="1371600" algn="ctr" rtl="0" eaLnBrk="0" fontAlgn="base" hangingPunct="0">
              <a:spcBef>
                <a:spcPct val="0"/>
              </a:spcBef>
              <a:spcAft>
                <a:spcPct val="0"/>
              </a:spcAft>
              <a:defRPr>
                <a:solidFill>
                  <a:schemeClr val="tx2"/>
                </a:solidFill>
                <a:latin typeface="Calibri" pitchFamily="34" charset="0"/>
              </a:defRPr>
            </a:lvl8pPr>
            <a:lvl9pPr marL="1828800" algn="ctr" rtl="0" eaLnBrk="0" fontAlgn="base" hangingPunct="0">
              <a:spcBef>
                <a:spcPct val="0"/>
              </a:spcBef>
              <a:spcAft>
                <a:spcPct val="0"/>
              </a:spcAft>
              <a:defRPr>
                <a:solidFill>
                  <a:schemeClr val="tx2"/>
                </a:solidFill>
                <a:latin typeface="Calibri" pitchFamily="34" charset="0"/>
              </a:defRPr>
            </a:lvl9pPr>
          </a:lstStyle>
          <a:p>
            <a:r>
              <a:rPr kumimoji="1" lang="ru-RU" sz="2400" b="1" dirty="0" smtClean="0">
                <a:solidFill>
                  <a:srgbClr val="052DD5"/>
                </a:solidFill>
                <a:latin typeface="Times New Roman" pitchFamily="18" charset="0"/>
                <a:cs typeface="Times New Roman" pitchFamily="18" charset="0"/>
              </a:rPr>
              <a:t>Редакции средств массовой информации как операторы персональных данных. Особенности деятельности редакций СМИ по </a:t>
            </a:r>
            <a:r>
              <a:rPr kumimoji="1" lang="ru-RU" sz="2400" b="1" dirty="0">
                <a:solidFill>
                  <a:srgbClr val="052DD5"/>
                </a:solidFill>
                <a:latin typeface="Times New Roman" pitchFamily="18" charset="0"/>
                <a:cs typeface="Times New Roman" pitchFamily="18" charset="0"/>
              </a:rPr>
              <a:t>соблюдению Федерального закона от 27.07.2006 </a:t>
            </a:r>
            <a:r>
              <a:rPr kumimoji="1" lang="ru-RU" sz="2400" b="1" dirty="0" smtClean="0">
                <a:solidFill>
                  <a:srgbClr val="052DD5"/>
                </a:solidFill>
                <a:latin typeface="Times New Roman" pitchFamily="18" charset="0"/>
                <a:cs typeface="Times New Roman" pitchFamily="18" charset="0"/>
              </a:rPr>
              <a:t>                 № </a:t>
            </a:r>
            <a:r>
              <a:rPr kumimoji="1" lang="ru-RU" sz="2400" b="1" dirty="0">
                <a:solidFill>
                  <a:srgbClr val="052DD5"/>
                </a:solidFill>
                <a:latin typeface="Times New Roman" pitchFamily="18" charset="0"/>
                <a:cs typeface="Times New Roman" pitchFamily="18" charset="0"/>
              </a:rPr>
              <a:t>152-ФЗ  «О персональных данных</a:t>
            </a:r>
            <a:r>
              <a:rPr kumimoji="1" lang="ru-RU" sz="2400" b="1" dirty="0" smtClean="0">
                <a:solidFill>
                  <a:srgbClr val="052DD5"/>
                </a:solidFill>
                <a:latin typeface="Times New Roman" pitchFamily="18" charset="0"/>
                <a:cs typeface="Times New Roman" pitchFamily="18" charset="0"/>
              </a:rPr>
              <a:t>».</a:t>
            </a:r>
            <a:r>
              <a:rPr lang="ru-RU" sz="2400" b="1" dirty="0" smtClean="0">
                <a:solidFill>
                  <a:schemeClr val="tx2">
                    <a:lumMod val="75000"/>
                  </a:schemeClr>
                </a:solidFill>
              </a:rPr>
              <a:t/>
            </a:r>
            <a:br>
              <a:rPr lang="ru-RU" sz="2400" b="1" dirty="0" smtClean="0">
                <a:solidFill>
                  <a:schemeClr val="tx2">
                    <a:lumMod val="75000"/>
                  </a:schemeClr>
                </a:solidFill>
              </a:rPr>
            </a:br>
            <a:endParaRPr lang="ru-RU" sz="2400" b="1" dirty="0" smtClean="0">
              <a:solidFill>
                <a:schemeClr val="tx2">
                  <a:lumMod val="75000"/>
                </a:schemeClr>
              </a:solidFill>
              <a:latin typeface="Arial Unicode MS"/>
              <a:cs typeface="Times New Roman"/>
            </a:endParaRPr>
          </a:p>
        </p:txBody>
      </p:sp>
      <p:grpSp>
        <p:nvGrpSpPr>
          <p:cNvPr id="6" name="Подзаголовок 9"/>
          <p:cNvGrpSpPr>
            <a:grpSpLocks noGrp="1"/>
          </p:cNvGrpSpPr>
          <p:nvPr/>
        </p:nvGrpSpPr>
        <p:grpSpPr bwMode="auto">
          <a:xfrm>
            <a:off x="414337" y="3795886"/>
            <a:ext cx="6850063" cy="1143000"/>
            <a:chOff x="4587152" y="4451178"/>
            <a:chExt cx="4608720" cy="926856"/>
          </a:xfrm>
        </p:grpSpPr>
        <p:sp>
          <p:nvSpPr>
            <p:cNvPr id="7" name="TextBox 6"/>
            <p:cNvSpPr txBox="1"/>
            <p:nvPr/>
          </p:nvSpPr>
          <p:spPr>
            <a:xfrm>
              <a:off x="4644828" y="4507819"/>
              <a:ext cx="4551044" cy="866353"/>
            </a:xfrm>
            <a:prstGeom prst="rect">
              <a:avLst/>
            </a:prstGeom>
            <a:noFill/>
            <a:ln w="19050">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u-RU" sz="2800" b="1" dirty="0" smtClean="0">
                  <a:solidFill>
                    <a:srgbClr val="17375E"/>
                  </a:solidFill>
                  <a:effectLst>
                    <a:outerShdw blurRad="38100" dist="38100" dir="2700000" algn="tl">
                      <a:srgbClr val="C0C0C0"/>
                    </a:outerShdw>
                  </a:effectLst>
                  <a:latin typeface="Arial Narrow" pitchFamily="34" charset="0"/>
                </a:rPr>
                <a:t>Каплина Наталья Дмитриевна</a:t>
              </a:r>
            </a:p>
            <a:p>
              <a:pPr eaLnBrk="1" hangingPunct="1">
                <a:defRPr/>
              </a:pPr>
              <a:r>
                <a:rPr lang="ru-RU" dirty="0" smtClean="0">
                  <a:solidFill>
                    <a:srgbClr val="17375E"/>
                  </a:solidFill>
                  <a:effectLst>
                    <a:outerShdw blurRad="38100" dist="38100" dir="2700000" algn="tl">
                      <a:srgbClr val="C0C0C0"/>
                    </a:outerShdw>
                  </a:effectLst>
                  <a:latin typeface="Arial Narrow" pitchFamily="34" charset="0"/>
                </a:rPr>
                <a:t>заместитель руководителя Управления Роскомнадзора</a:t>
              </a:r>
              <a:br>
                <a:rPr lang="ru-RU" dirty="0" smtClean="0">
                  <a:solidFill>
                    <a:srgbClr val="17375E"/>
                  </a:solidFill>
                  <a:effectLst>
                    <a:outerShdw blurRad="38100" dist="38100" dir="2700000" algn="tl">
                      <a:srgbClr val="C0C0C0"/>
                    </a:outerShdw>
                  </a:effectLst>
                  <a:latin typeface="Arial Narrow" pitchFamily="34" charset="0"/>
                </a:rPr>
              </a:br>
              <a:r>
                <a:rPr lang="ru-RU" dirty="0" smtClean="0">
                  <a:solidFill>
                    <a:srgbClr val="17375E"/>
                  </a:solidFill>
                  <a:effectLst>
                    <a:outerShdw blurRad="38100" dist="38100" dir="2700000" algn="tl">
                      <a:srgbClr val="C0C0C0"/>
                    </a:outerShdw>
                  </a:effectLst>
                  <a:latin typeface="Arial Narrow" pitchFamily="34" charset="0"/>
                </a:rPr>
                <a:t>по Оренбургской области</a:t>
              </a:r>
            </a:p>
          </p:txBody>
        </p:sp>
        <p:cxnSp>
          <p:nvCxnSpPr>
            <p:cNvPr id="8" name="Прямая соединительная линия 7"/>
            <p:cNvCxnSpPr/>
            <p:nvPr/>
          </p:nvCxnSpPr>
          <p:spPr>
            <a:xfrm rot="16200000" flipH="1">
              <a:off x="4123724" y="4914606"/>
              <a:ext cx="926856" cy="0"/>
            </a:xfrm>
            <a:prstGeom prst="line">
              <a:avLst/>
            </a:prstGeom>
            <a:ln w="381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84580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307777"/>
          </a:xfrm>
        </p:spPr>
        <p:txBody>
          <a:bodyPr/>
          <a:lstStyle/>
          <a:p>
            <a:r>
              <a:rPr lang="ru-RU" dirty="0" smtClean="0">
                <a:solidFill>
                  <a:schemeClr val="tx2"/>
                </a:solidFill>
                <a:latin typeface="Times New Roman" pitchFamily="18" charset="0"/>
                <a:cs typeface="Times New Roman" pitchFamily="18" charset="0"/>
              </a:rPr>
              <a:t>Изменение </a:t>
            </a:r>
            <a:r>
              <a:rPr lang="ru-RU" dirty="0">
                <a:solidFill>
                  <a:schemeClr val="tx2"/>
                </a:solidFill>
                <a:latin typeface="Times New Roman" pitchFamily="18" charset="0"/>
                <a:cs typeface="Times New Roman" pitchFamily="18" charset="0"/>
              </a:rPr>
              <a:t>сведений, указанных в уведомлении</a:t>
            </a:r>
          </a:p>
        </p:txBody>
      </p:sp>
      <p:sp>
        <p:nvSpPr>
          <p:cNvPr id="3" name="Текст 2"/>
          <p:cNvSpPr>
            <a:spLocks noGrp="1"/>
          </p:cNvSpPr>
          <p:nvPr>
            <p:ph type="body" idx="1"/>
          </p:nvPr>
        </p:nvSpPr>
        <p:spPr>
          <a:xfrm>
            <a:off x="379413" y="843559"/>
            <a:ext cx="8385175" cy="3582519"/>
          </a:xfrm>
        </p:spPr>
        <p:txBody>
          <a:bodyPr/>
          <a:lstStyle/>
          <a:p>
            <a:pPr algn="just"/>
            <a:r>
              <a:rPr lang="ru-RU" sz="2000" dirty="0" smtClean="0">
                <a:solidFill>
                  <a:schemeClr val="tx2"/>
                </a:solidFill>
                <a:latin typeface="Times New Roman" pitchFamily="18" charset="0"/>
                <a:cs typeface="Times New Roman" pitchFamily="18" charset="0"/>
              </a:rPr>
              <a:t>       Согласно </a:t>
            </a:r>
            <a:r>
              <a:rPr lang="ru-RU" sz="2000" dirty="0">
                <a:solidFill>
                  <a:schemeClr val="tx2"/>
                </a:solidFill>
                <a:latin typeface="Times New Roman" pitchFamily="18" charset="0"/>
                <a:cs typeface="Times New Roman" pitchFamily="18" charset="0"/>
              </a:rPr>
              <a:t>ч. 7 ст. 22 </a:t>
            </a:r>
            <a:r>
              <a:rPr lang="ru-RU" sz="2000" dirty="0" smtClean="0">
                <a:solidFill>
                  <a:schemeClr val="tx2"/>
                </a:solidFill>
                <a:latin typeface="Times New Roman" pitchFamily="18" charset="0"/>
                <a:cs typeface="Times New Roman" pitchFamily="18" charset="0"/>
              </a:rPr>
              <a:t>Закона </a:t>
            </a:r>
            <a:r>
              <a:rPr lang="ru-RU" sz="2000" dirty="0">
                <a:solidFill>
                  <a:schemeClr val="tx2"/>
                </a:solidFill>
                <a:latin typeface="Times New Roman" pitchFamily="18" charset="0"/>
                <a:cs typeface="Times New Roman" pitchFamily="18" charset="0"/>
              </a:rPr>
              <a:t>«О персональных данных» в случае изменения сведений, указанных в уведомлении, а также в случае прекращения обработки персональных данных оператор обязан уведомить об этом уполномоченный орган по защите прав субъектов персональных данных в течение десяти рабочих дней с даты возникновения таких изменений или с даты прекращения обработки персональных данных.</a:t>
            </a:r>
          </a:p>
          <a:p>
            <a:pPr algn="just"/>
            <a:r>
              <a:rPr lang="ru-RU" sz="2000" dirty="0" smtClean="0">
                <a:solidFill>
                  <a:schemeClr val="tx2"/>
                </a:solidFill>
                <a:latin typeface="Times New Roman" pitchFamily="18" charset="0"/>
                <a:cs typeface="Times New Roman" pitchFamily="18" charset="0"/>
              </a:rPr>
              <a:t>        В </a:t>
            </a:r>
            <a:r>
              <a:rPr lang="ru-RU" sz="2000" dirty="0">
                <a:solidFill>
                  <a:schemeClr val="tx2"/>
                </a:solidFill>
                <a:latin typeface="Times New Roman" pitchFamily="18" charset="0"/>
                <a:cs typeface="Times New Roman" pitchFamily="18" charset="0"/>
              </a:rPr>
              <a:t>случае предоставления неполных или недостоверных сведений, указанных в части 3 настоящей статьи, уполномоченный орган по защите прав субъектов персональных данных вправе требовать от оператора уточнения предоставленных сведений до их внесения в реестр операторов.</a:t>
            </a:r>
          </a:p>
          <a:p>
            <a:endParaRPr lang="ru-RU" dirty="0"/>
          </a:p>
        </p:txBody>
      </p:sp>
    </p:spTree>
    <p:extLst>
      <p:ext uri="{BB962C8B-B14F-4D97-AF65-F5344CB8AC3E}">
        <p14:creationId xmlns:p14="http://schemas.microsoft.com/office/powerpoint/2010/main" val="1365552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600100"/>
          </a:xfrm>
        </p:spPr>
        <p:txBody>
          <a:bodyPr/>
          <a:lstStyle/>
          <a:p>
            <a:r>
              <a:rPr lang="ru-RU" dirty="0" smtClean="0">
                <a:solidFill>
                  <a:schemeClr val="tx2"/>
                </a:solidFill>
                <a:latin typeface="Times New Roman" pitchFamily="18" charset="0"/>
                <a:cs typeface="Times New Roman" pitchFamily="18" charset="0"/>
              </a:rPr>
              <a:t>Как заполнить уведомление об обработке персональных данных</a:t>
            </a:r>
            <a:endParaRPr lang="ru-RU" dirty="0">
              <a:solidFill>
                <a:schemeClr val="tx2"/>
              </a:solidFill>
              <a:latin typeface="Times New Roman" pitchFamily="18" charset="0"/>
              <a:cs typeface="Times New Roman" pitchFamily="18" charset="0"/>
            </a:endParaRPr>
          </a:p>
        </p:txBody>
      </p:sp>
      <p:sp>
        <p:nvSpPr>
          <p:cNvPr id="3" name="Текст 2"/>
          <p:cNvSpPr>
            <a:spLocks noGrp="1"/>
          </p:cNvSpPr>
          <p:nvPr>
            <p:ph type="body" idx="1"/>
          </p:nvPr>
        </p:nvSpPr>
        <p:spPr>
          <a:xfrm>
            <a:off x="379413" y="483519"/>
            <a:ext cx="8385175" cy="3574132"/>
          </a:xfrm>
        </p:spPr>
        <p:txBody>
          <a:bodyPr/>
          <a:lstStyle/>
          <a:p>
            <a:endParaRPr lang="ru-RU" dirty="0"/>
          </a:p>
        </p:txBody>
      </p:sp>
      <p:sp>
        <p:nvSpPr>
          <p:cNvPr id="6" name="TextBox 5"/>
          <p:cNvSpPr txBox="1"/>
          <p:nvPr/>
        </p:nvSpPr>
        <p:spPr>
          <a:xfrm>
            <a:off x="4624933" y="699542"/>
            <a:ext cx="4176465" cy="4247317"/>
          </a:xfrm>
          <a:prstGeom prst="rect">
            <a:avLst/>
          </a:prstGeom>
          <a:noFill/>
        </p:spPr>
        <p:txBody>
          <a:bodyPr wrap="square" rtlCol="0">
            <a:spAutoFit/>
          </a:bodyPr>
          <a:lstStyle/>
          <a:p>
            <a:pPr algn="just"/>
            <a:r>
              <a:rPr lang="ru-RU" dirty="0" smtClean="0">
                <a:solidFill>
                  <a:schemeClr val="tx2"/>
                </a:solidFill>
                <a:latin typeface="Times New Roman" pitchFamily="18" charset="0"/>
                <a:cs typeface="Times New Roman" pitchFamily="18" charset="0"/>
              </a:rPr>
              <a:t>Информацию </a:t>
            </a:r>
            <a:r>
              <a:rPr lang="ru-RU" dirty="0">
                <a:solidFill>
                  <a:schemeClr val="tx2"/>
                </a:solidFill>
                <a:latin typeface="Times New Roman" pitchFamily="18" charset="0"/>
                <a:cs typeface="Times New Roman" pitchFamily="18" charset="0"/>
              </a:rPr>
              <a:t>о том, как заполнить и направить уведомление об обработке (намерении осуществлять обработку) персональных данных, можно получить на сайте </a:t>
            </a:r>
            <a:r>
              <a:rPr lang="ru-RU" dirty="0" err="1">
                <a:solidFill>
                  <a:schemeClr val="tx2"/>
                </a:solidFill>
                <a:latin typeface="Times New Roman" pitchFamily="18" charset="0"/>
                <a:cs typeface="Times New Roman" pitchFamily="18" charset="0"/>
              </a:rPr>
              <a:t>Роскомнадзора</a:t>
            </a:r>
            <a:r>
              <a:rPr lang="ru-RU" dirty="0">
                <a:solidFill>
                  <a:schemeClr val="tx2"/>
                </a:solidFill>
                <a:latin typeface="Times New Roman" pitchFamily="18" charset="0"/>
                <a:cs typeface="Times New Roman" pitchFamily="18" charset="0"/>
              </a:rPr>
              <a:t> </a:t>
            </a:r>
            <a:r>
              <a:rPr lang="ru-RU" dirty="0" smtClean="0">
                <a:solidFill>
                  <a:schemeClr val="tx2"/>
                </a:solidFill>
                <a:latin typeface="Times New Roman" pitchFamily="18" charset="0"/>
                <a:cs typeface="Times New Roman" pitchFamily="18" charset="0"/>
              </a:rPr>
              <a:t>в разделе «Портал персональных данных» по адресу </a:t>
            </a:r>
            <a:r>
              <a:rPr lang="en-US" dirty="0" smtClean="0">
                <a:solidFill>
                  <a:schemeClr val="tx2"/>
                </a:solidFill>
                <a:latin typeface="Times New Roman" pitchFamily="18" charset="0"/>
                <a:cs typeface="Times New Roman" pitchFamily="18" charset="0"/>
                <a:hlinkClick r:id="rId2"/>
              </a:rPr>
              <a:t>https://pd.rkn.gov.ru/operators-registry/notification/</a:t>
            </a:r>
            <a:r>
              <a:rPr lang="en-US" dirty="0" smtClean="0">
                <a:solidFill>
                  <a:schemeClr val="tx2"/>
                </a:solidFill>
                <a:latin typeface="Times New Roman" pitchFamily="18" charset="0"/>
                <a:cs typeface="Times New Roman" pitchFamily="18" charset="0"/>
              </a:rPr>
              <a:t>. </a:t>
            </a:r>
            <a:endParaRPr lang="ru-RU" dirty="0" smtClean="0">
              <a:solidFill>
                <a:schemeClr val="tx2"/>
              </a:solidFill>
              <a:latin typeface="Times New Roman" pitchFamily="18" charset="0"/>
              <a:cs typeface="Times New Roman" pitchFamily="18" charset="0"/>
            </a:endParaRPr>
          </a:p>
          <a:p>
            <a:pPr algn="just"/>
            <a:r>
              <a:rPr lang="ru-RU" dirty="0">
                <a:solidFill>
                  <a:schemeClr val="tx2"/>
                </a:solidFill>
                <a:latin typeface="Times New Roman" pitchFamily="18" charset="0"/>
                <a:cs typeface="Times New Roman" pitchFamily="18" charset="0"/>
              </a:rPr>
              <a:t>На сайтах всех территориальных Управлений  </a:t>
            </a:r>
            <a:r>
              <a:rPr lang="ru-RU" dirty="0" err="1">
                <a:solidFill>
                  <a:schemeClr val="tx2"/>
                </a:solidFill>
                <a:latin typeface="Times New Roman" pitchFamily="18" charset="0"/>
                <a:cs typeface="Times New Roman" pitchFamily="18" charset="0"/>
              </a:rPr>
              <a:t>Роскомнадзора</a:t>
            </a:r>
            <a:r>
              <a:rPr lang="ru-RU" dirty="0">
                <a:solidFill>
                  <a:schemeClr val="tx2"/>
                </a:solidFill>
                <a:latin typeface="Times New Roman" pitchFamily="18" charset="0"/>
                <a:cs typeface="Times New Roman" pitchFamily="18" charset="0"/>
              </a:rPr>
              <a:t> также размещены необходимые сведения. Кроме того, в территориальных </a:t>
            </a:r>
            <a:r>
              <a:rPr lang="ru-RU" dirty="0" smtClean="0">
                <a:solidFill>
                  <a:schemeClr val="tx2"/>
                </a:solidFill>
                <a:latin typeface="Times New Roman" pitchFamily="18" charset="0"/>
                <a:cs typeface="Times New Roman" pitchFamily="18" charset="0"/>
              </a:rPr>
              <a:t>Управлениях </a:t>
            </a:r>
            <a:r>
              <a:rPr lang="ru-RU" dirty="0" err="1">
                <a:solidFill>
                  <a:schemeClr val="tx2"/>
                </a:solidFill>
                <a:latin typeface="Times New Roman" pitchFamily="18" charset="0"/>
                <a:cs typeface="Times New Roman" pitchFamily="18" charset="0"/>
              </a:rPr>
              <a:t>Роскомнадзора</a:t>
            </a:r>
            <a:r>
              <a:rPr lang="ru-RU" dirty="0">
                <a:solidFill>
                  <a:schemeClr val="tx2"/>
                </a:solidFill>
                <a:latin typeface="Times New Roman" pitchFamily="18" charset="0"/>
                <a:cs typeface="Times New Roman" pitchFamily="18" charset="0"/>
              </a:rPr>
              <a:t> Вы можете получить консультацию по заполнению уведомлений.</a:t>
            </a: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1131590"/>
            <a:ext cx="3960440"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59207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9413" y="195486"/>
            <a:ext cx="8513067" cy="276999"/>
          </a:xfrm>
        </p:spPr>
        <p:txBody>
          <a:bodyPr/>
          <a:lstStyle/>
          <a:p>
            <a:pPr algn="ctr"/>
            <a:r>
              <a:rPr lang="ru-RU" sz="1800" b="1" dirty="0" smtClean="0">
                <a:solidFill>
                  <a:schemeClr val="tx2"/>
                </a:solidFill>
                <a:latin typeface="Times New Roman" pitchFamily="18" charset="0"/>
                <a:cs typeface="Times New Roman" pitchFamily="18" charset="0"/>
              </a:rPr>
              <a:t>Статья 7 </a:t>
            </a:r>
            <a:r>
              <a:rPr lang="ru-RU" sz="1800" b="1" dirty="0">
                <a:solidFill>
                  <a:schemeClr val="tx2"/>
                </a:solidFill>
                <a:latin typeface="Times New Roman" pitchFamily="18" charset="0"/>
                <a:cs typeface="Times New Roman" pitchFamily="18" charset="0"/>
              </a:rPr>
              <a:t>Закона «О персональных данных</a:t>
            </a:r>
            <a:r>
              <a:rPr lang="ru-RU" sz="1800" b="1" dirty="0" smtClean="0">
                <a:solidFill>
                  <a:schemeClr val="tx2"/>
                </a:solidFill>
                <a:latin typeface="Times New Roman" pitchFamily="18" charset="0"/>
                <a:cs typeface="Times New Roman" pitchFamily="18" charset="0"/>
              </a:rPr>
              <a:t>»</a:t>
            </a:r>
            <a:endParaRPr lang="ru-RU" sz="1800" b="1" dirty="0">
              <a:solidFill>
                <a:schemeClr val="tx2"/>
              </a:solidFill>
              <a:latin typeface="Times New Roman" pitchFamily="18" charset="0"/>
              <a:cs typeface="Times New Roman" pitchFamily="18" charset="0"/>
            </a:endParaRPr>
          </a:p>
        </p:txBody>
      </p:sp>
      <p:sp>
        <p:nvSpPr>
          <p:cNvPr id="46" name="Прямоугольник 45"/>
          <p:cNvSpPr/>
          <p:nvPr/>
        </p:nvSpPr>
        <p:spPr>
          <a:xfrm>
            <a:off x="323528" y="627534"/>
            <a:ext cx="8586786" cy="4293483"/>
          </a:xfrm>
          <a:prstGeom prst="rect">
            <a:avLst/>
          </a:prstGeom>
        </p:spPr>
        <p:txBody>
          <a:bodyPr wrap="square">
            <a:spAutoFit/>
          </a:bodyPr>
          <a:lstStyle/>
          <a:p>
            <a:pPr algn="just"/>
            <a:r>
              <a:rPr lang="ru-RU" dirty="0" smtClean="0">
                <a:solidFill>
                  <a:schemeClr val="tx2"/>
                </a:solidFill>
                <a:latin typeface="Times New Roman" pitchFamily="18" charset="0"/>
                <a:cs typeface="Times New Roman" pitchFamily="18" charset="0"/>
              </a:rPr>
              <a:t>       </a:t>
            </a:r>
            <a:r>
              <a:rPr lang="ru-RU" sz="1700" dirty="0" smtClean="0">
                <a:solidFill>
                  <a:schemeClr val="tx2"/>
                </a:solidFill>
                <a:latin typeface="Times New Roman" pitchFamily="18" charset="0"/>
                <a:cs typeface="Times New Roman" pitchFamily="18" charset="0"/>
              </a:rPr>
              <a:t>Статья 7  </a:t>
            </a:r>
            <a:r>
              <a:rPr lang="ru-RU" sz="1700" dirty="0">
                <a:solidFill>
                  <a:schemeClr val="tx2"/>
                </a:solidFill>
                <a:latin typeface="Times New Roman" pitchFamily="18" charset="0"/>
                <a:cs typeface="Times New Roman" pitchFamily="18" charset="0"/>
              </a:rPr>
              <a:t>Закона «О персональных данных»: операторы и иные лица, получившие доступ к персональным данным, обязаны </a:t>
            </a:r>
            <a:r>
              <a:rPr lang="ru-RU" sz="1700" b="1" i="1" dirty="0">
                <a:solidFill>
                  <a:schemeClr val="tx2"/>
                </a:solidFill>
                <a:latin typeface="Times New Roman" pitchFamily="18" charset="0"/>
                <a:cs typeface="Times New Roman" pitchFamily="18" charset="0"/>
              </a:rPr>
              <a:t>не раскрывать третьим лицам и не распространять персональные данные без согласия субъекта персональных данных</a:t>
            </a:r>
            <a:r>
              <a:rPr lang="ru-RU" sz="1700" dirty="0">
                <a:solidFill>
                  <a:schemeClr val="tx2"/>
                </a:solidFill>
                <a:latin typeface="Times New Roman" pitchFamily="18" charset="0"/>
                <a:cs typeface="Times New Roman" pitchFamily="18" charset="0"/>
              </a:rPr>
              <a:t>, если иное не предусмотрено федеральным </a:t>
            </a:r>
            <a:r>
              <a:rPr lang="ru-RU" sz="1700" dirty="0" smtClean="0">
                <a:solidFill>
                  <a:schemeClr val="tx2"/>
                </a:solidFill>
                <a:latin typeface="Times New Roman" pitchFamily="18" charset="0"/>
                <a:cs typeface="Times New Roman" pitchFamily="18" charset="0"/>
              </a:rPr>
              <a:t>законом</a:t>
            </a:r>
          </a:p>
          <a:p>
            <a:pPr algn="just"/>
            <a:r>
              <a:rPr lang="ru-RU" sz="1700" dirty="0">
                <a:solidFill>
                  <a:schemeClr val="tx2"/>
                </a:solidFill>
                <a:latin typeface="Times New Roman" pitchFamily="18" charset="0"/>
                <a:cs typeface="Times New Roman" pitchFamily="18" charset="0"/>
              </a:rPr>
              <a:t> </a:t>
            </a:r>
            <a:r>
              <a:rPr lang="ru-RU" sz="1700" dirty="0" smtClean="0">
                <a:solidFill>
                  <a:schemeClr val="tx2"/>
                </a:solidFill>
                <a:latin typeface="Times New Roman" pitchFamily="18" charset="0"/>
                <a:cs typeface="Times New Roman" pitchFamily="18" charset="0"/>
              </a:rPr>
              <a:t>     </a:t>
            </a:r>
            <a:r>
              <a:rPr lang="ru-RU" sz="1700" dirty="0">
                <a:solidFill>
                  <a:schemeClr val="tx2"/>
                </a:solidFill>
                <a:latin typeface="Times New Roman" pitchFamily="18" charset="0"/>
                <a:cs typeface="Times New Roman" pitchFamily="18" charset="0"/>
              </a:rPr>
              <a:t>Конструкция действующей редакции указанной статьи, обязывающая не раскрывать и не распространять персональные данные без согласия субъекта, если иное не предусмотрено федеральными законами, </a:t>
            </a:r>
            <a:r>
              <a:rPr lang="ru-RU" sz="1700" dirty="0" err="1">
                <a:solidFill>
                  <a:schemeClr val="tx2"/>
                </a:solidFill>
                <a:latin typeface="Times New Roman" pitchFamily="18" charset="0"/>
                <a:cs typeface="Times New Roman" pitchFamily="18" charset="0"/>
              </a:rPr>
              <a:t>скоррелирована</a:t>
            </a:r>
            <a:r>
              <a:rPr lang="ru-RU" sz="1700" dirty="0">
                <a:solidFill>
                  <a:schemeClr val="tx2"/>
                </a:solidFill>
                <a:latin typeface="Times New Roman" pitchFamily="18" charset="0"/>
                <a:cs typeface="Times New Roman" pitchFamily="18" charset="0"/>
              </a:rPr>
              <a:t> с нормами иных законодательных актов, предусматривающих особенности обработки персональных данных, в том числе Законом «О СМИ».</a:t>
            </a:r>
          </a:p>
          <a:p>
            <a:pPr algn="just"/>
            <a:r>
              <a:rPr lang="ru-RU" sz="1700" dirty="0" smtClean="0">
                <a:solidFill>
                  <a:schemeClr val="tx2"/>
                </a:solidFill>
                <a:latin typeface="Times New Roman" pitchFamily="18" charset="0"/>
                <a:cs typeface="Times New Roman" pitchFamily="18" charset="0"/>
              </a:rPr>
              <a:t>      К </a:t>
            </a:r>
            <a:r>
              <a:rPr lang="ru-RU" sz="1700" dirty="0">
                <a:solidFill>
                  <a:schemeClr val="tx2"/>
                </a:solidFill>
                <a:latin typeface="Times New Roman" pitchFamily="18" charset="0"/>
                <a:cs typeface="Times New Roman" pitchFamily="18" charset="0"/>
              </a:rPr>
              <a:t>примеру, требования конфиденциальности закреплены в ст. 41 Закона «О СМИ», а обязанность получения согласия на обработку персональных данных, являющего исключительным критерием требования конфиденциальности содержится в п. 5 ст. 49 Закона «О СМИ» согласно которому журналист обязан получать согласие (за исключением случаев, когда это необходимо для защиты общественных интересов) на распространение в средстве массовой информации сведений о личной жизни гражданина от самого гражданина или его законных представителей</a:t>
            </a:r>
            <a:r>
              <a:rPr lang="ru-RU" sz="1700" dirty="0" smtClean="0">
                <a:solidFill>
                  <a:schemeClr val="tx2"/>
                </a:solidFill>
                <a:latin typeface="Times New Roman" pitchFamily="18" charset="0"/>
                <a:cs typeface="Times New Roman" pitchFamily="18" charset="0"/>
              </a:rPr>
              <a:t>.</a:t>
            </a:r>
            <a:endParaRPr lang="ru-RU" sz="17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435621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307777"/>
          </a:xfrm>
        </p:spPr>
        <p:txBody>
          <a:bodyPr/>
          <a:lstStyle/>
          <a:p>
            <a:r>
              <a:rPr lang="ru-RU" dirty="0">
                <a:solidFill>
                  <a:schemeClr val="tx2"/>
                </a:solidFill>
                <a:latin typeface="Times New Roman" pitchFamily="18" charset="0"/>
                <a:cs typeface="Times New Roman" pitchFamily="18" charset="0"/>
              </a:rPr>
              <a:t>Статья 7 Закона «О персональных данных»</a:t>
            </a:r>
          </a:p>
        </p:txBody>
      </p:sp>
      <p:sp>
        <p:nvSpPr>
          <p:cNvPr id="3" name="Текст 2"/>
          <p:cNvSpPr>
            <a:spLocks noGrp="1"/>
          </p:cNvSpPr>
          <p:nvPr>
            <p:ph type="body" idx="1"/>
          </p:nvPr>
        </p:nvSpPr>
        <p:spPr>
          <a:xfrm>
            <a:off x="251521" y="555527"/>
            <a:ext cx="8712968" cy="4238083"/>
          </a:xfrm>
        </p:spPr>
        <p:txBody>
          <a:bodyPr/>
          <a:lstStyle/>
          <a:p>
            <a:pPr algn="just"/>
            <a:r>
              <a:rPr lang="ru-RU" sz="1700" dirty="0" smtClean="0">
                <a:latin typeface="Times New Roman" pitchFamily="18" charset="0"/>
                <a:cs typeface="Times New Roman" pitchFamily="18" charset="0"/>
              </a:rPr>
              <a:t>     </a:t>
            </a:r>
            <a:r>
              <a:rPr lang="ru-RU" sz="1700" dirty="0" smtClean="0">
                <a:solidFill>
                  <a:schemeClr val="tx2"/>
                </a:solidFill>
                <a:latin typeface="Times New Roman" pitchFamily="18" charset="0"/>
                <a:cs typeface="Times New Roman" pitchFamily="18" charset="0"/>
              </a:rPr>
              <a:t>Случаи</a:t>
            </a:r>
            <a:r>
              <a:rPr lang="ru-RU" sz="1700" dirty="0">
                <a:solidFill>
                  <a:schemeClr val="tx2"/>
                </a:solidFill>
                <a:latin typeface="Times New Roman" pitchFamily="18" charset="0"/>
                <a:cs typeface="Times New Roman" pitchFamily="18" charset="0"/>
              </a:rPr>
              <a:t>, связанные с защитой общественных интересов, позволяющие СМИ раскрывать персональные данные без соответствующего </a:t>
            </a:r>
            <a:r>
              <a:rPr lang="ru-RU" sz="1700" dirty="0" smtClean="0">
                <a:solidFill>
                  <a:schemeClr val="tx2"/>
                </a:solidFill>
                <a:latin typeface="Times New Roman" pitchFamily="18" charset="0"/>
                <a:cs typeface="Times New Roman" pitchFamily="18" charset="0"/>
              </a:rPr>
              <a:t>согласия, </a:t>
            </a:r>
            <a:r>
              <a:rPr lang="ru-RU" sz="1700" dirty="0">
                <a:solidFill>
                  <a:schemeClr val="tx2"/>
                </a:solidFill>
                <a:latin typeface="Times New Roman" pitchFamily="18" charset="0"/>
                <a:cs typeface="Times New Roman" pitchFamily="18" charset="0"/>
              </a:rPr>
              <a:t>четко прописаны в п. 25 постановления Пленума Верховного Суда Российской Федерации от 15 июня 2010 г. № 16.</a:t>
            </a:r>
          </a:p>
          <a:p>
            <a:pPr algn="just"/>
            <a:r>
              <a:rPr lang="ru-RU" sz="1700" dirty="0" smtClean="0">
                <a:solidFill>
                  <a:schemeClr val="tx2"/>
                </a:solidFill>
                <a:latin typeface="Times New Roman" pitchFamily="18" charset="0"/>
                <a:cs typeface="Times New Roman" pitchFamily="18" charset="0"/>
              </a:rPr>
              <a:t>     К </a:t>
            </a:r>
            <a:r>
              <a:rPr lang="ru-RU" sz="1700" dirty="0">
                <a:solidFill>
                  <a:schemeClr val="tx2"/>
                </a:solidFill>
                <a:latin typeface="Times New Roman" pitchFamily="18" charset="0"/>
                <a:cs typeface="Times New Roman" pitchFamily="18" charset="0"/>
              </a:rPr>
              <a:t>общественным интересам, согласно </a:t>
            </a:r>
            <a:r>
              <a:rPr lang="ru-RU" sz="1700" dirty="0" smtClean="0">
                <a:solidFill>
                  <a:schemeClr val="tx2"/>
                </a:solidFill>
                <a:latin typeface="Times New Roman" pitchFamily="18" charset="0"/>
                <a:cs typeface="Times New Roman" pitchFamily="18" charset="0"/>
              </a:rPr>
              <a:t>вышеуказанному пункту, </a:t>
            </a:r>
            <a:r>
              <a:rPr lang="ru-RU" sz="1700" dirty="0">
                <a:solidFill>
                  <a:schemeClr val="tx2"/>
                </a:solidFill>
                <a:latin typeface="Times New Roman" pitchFamily="18" charset="0"/>
                <a:cs typeface="Times New Roman" pitchFamily="18" charset="0"/>
              </a:rPr>
              <a:t>следует относить не любой интерес, проявляемый аудиторией, а, например, потребность общества в обнаружении и раскрытии угрозы демократическому правовому государству и гражданскому обществу, общественной безопасности, окружающей среде.</a:t>
            </a:r>
          </a:p>
          <a:p>
            <a:pPr algn="just">
              <a:spcBef>
                <a:spcPts val="0"/>
              </a:spcBef>
            </a:pPr>
            <a:r>
              <a:rPr lang="ru-RU" sz="1700" dirty="0" smtClean="0">
                <a:solidFill>
                  <a:schemeClr val="tx2"/>
                </a:solidFill>
                <a:latin typeface="Times New Roman" pitchFamily="18" charset="0"/>
                <a:cs typeface="Times New Roman" pitchFamily="18" charset="0"/>
              </a:rPr>
              <a:t>    То есть, </a:t>
            </a:r>
            <a:r>
              <a:rPr lang="ru-RU" sz="1700" dirty="0">
                <a:solidFill>
                  <a:schemeClr val="tx2"/>
                </a:solidFill>
                <a:latin typeface="Times New Roman" pitchFamily="18" charset="0"/>
                <a:cs typeface="Times New Roman" pitchFamily="18" charset="0"/>
              </a:rPr>
              <a:t>при осуществлении редакции СМИ деятельности по обработке персональных </a:t>
            </a:r>
            <a:r>
              <a:rPr lang="ru-RU" sz="1700" dirty="0" smtClean="0">
                <a:solidFill>
                  <a:schemeClr val="tx2"/>
                </a:solidFill>
                <a:latin typeface="Times New Roman" pitchFamily="18" charset="0"/>
                <a:cs typeface="Times New Roman" pitchFamily="18" charset="0"/>
              </a:rPr>
              <a:t>данных, </a:t>
            </a:r>
            <a:r>
              <a:rPr lang="ru-RU" sz="1700" dirty="0">
                <a:solidFill>
                  <a:schemeClr val="tx2"/>
                </a:solidFill>
                <a:latin typeface="Times New Roman" pitchFamily="18" charset="0"/>
                <a:cs typeface="Times New Roman" pitchFamily="18" charset="0"/>
              </a:rPr>
              <a:t>необходимо проводить разграничение между сообщением о фактах (даже весьма спорных), </a:t>
            </a:r>
            <a:r>
              <a:rPr lang="ru-RU" sz="1700" dirty="0" smtClean="0">
                <a:solidFill>
                  <a:schemeClr val="tx2"/>
                </a:solidFill>
                <a:latin typeface="Times New Roman" pitchFamily="18" charset="0"/>
                <a:cs typeface="Times New Roman" pitchFamily="18" charset="0"/>
              </a:rPr>
              <a:t>способным </a:t>
            </a:r>
            <a:r>
              <a:rPr lang="ru-RU" sz="1700" dirty="0">
                <a:solidFill>
                  <a:schemeClr val="tx2"/>
                </a:solidFill>
                <a:latin typeface="Times New Roman" pitchFamily="18" charset="0"/>
                <a:cs typeface="Times New Roman" pitchFamily="18" charset="0"/>
              </a:rPr>
              <a:t>оказать положительное влияние на обсуждение в обществе вопросов, касающихся, например, исполнения своих функций должностными лицами и общественными деятелями, и сообщением </a:t>
            </a:r>
            <a:r>
              <a:rPr lang="ru-RU" sz="1700" dirty="0" smtClean="0">
                <a:solidFill>
                  <a:schemeClr val="tx2"/>
                </a:solidFill>
                <a:latin typeface="Times New Roman" pitchFamily="18" charset="0"/>
                <a:cs typeface="Times New Roman" pitchFamily="18" charset="0"/>
              </a:rPr>
              <a:t>о подробностях </a:t>
            </a:r>
            <a:r>
              <a:rPr lang="ru-RU" sz="1700" dirty="0">
                <a:solidFill>
                  <a:schemeClr val="tx2"/>
                </a:solidFill>
                <a:latin typeface="Times New Roman" pitchFamily="18" charset="0"/>
                <a:cs typeface="Times New Roman" pitchFamily="18" charset="0"/>
              </a:rPr>
              <a:t>частной жизни лица, не занимающегося какой-либо публичной деятельностью. </a:t>
            </a:r>
            <a:endParaRPr lang="ru-RU" sz="1700" dirty="0" smtClean="0">
              <a:solidFill>
                <a:schemeClr val="tx2"/>
              </a:solidFill>
              <a:latin typeface="Times New Roman" pitchFamily="18" charset="0"/>
              <a:cs typeface="Times New Roman" pitchFamily="18" charset="0"/>
            </a:endParaRPr>
          </a:p>
          <a:p>
            <a:pPr algn="just">
              <a:spcBef>
                <a:spcPts val="0"/>
              </a:spcBef>
            </a:pPr>
            <a:r>
              <a:rPr lang="ru-RU" sz="1700" dirty="0" smtClean="0">
                <a:solidFill>
                  <a:schemeClr val="tx2"/>
                </a:solidFill>
                <a:latin typeface="Times New Roman" pitchFamily="18" charset="0"/>
                <a:cs typeface="Times New Roman" pitchFamily="18" charset="0"/>
              </a:rPr>
              <a:t>      В </a:t>
            </a:r>
            <a:r>
              <a:rPr lang="ru-RU" sz="1700" dirty="0">
                <a:solidFill>
                  <a:schemeClr val="tx2"/>
                </a:solidFill>
                <a:latin typeface="Times New Roman" pitchFamily="18" charset="0"/>
                <a:cs typeface="Times New Roman" pitchFamily="18" charset="0"/>
              </a:rPr>
              <a:t>то время как в первом случае средства массовой информации выполняют общественный долг в деле информирования граждан по вопросам, представляющим общественный интерес, во втором случае такой роли они не играют</a:t>
            </a:r>
            <a:r>
              <a:rPr lang="ru-RU" sz="1700" dirty="0" smtClean="0">
                <a:solidFill>
                  <a:schemeClr val="tx2"/>
                </a:solidFill>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510197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553998"/>
          </a:xfrm>
        </p:spPr>
        <p:txBody>
          <a:bodyPr/>
          <a:lstStyle/>
          <a:p>
            <a:r>
              <a:rPr lang="ru-RU" sz="1800" dirty="0">
                <a:solidFill>
                  <a:schemeClr val="tx2"/>
                </a:solidFill>
                <a:latin typeface="Times New Roman" pitchFamily="18" charset="0"/>
                <a:cs typeface="Times New Roman" pitchFamily="18" charset="0"/>
              </a:rPr>
              <a:t>Статья 7 Закона «О персональных данных»</a:t>
            </a:r>
            <a:br>
              <a:rPr lang="ru-RU" sz="1800" dirty="0">
                <a:solidFill>
                  <a:schemeClr val="tx2"/>
                </a:solidFill>
                <a:latin typeface="Times New Roman" pitchFamily="18" charset="0"/>
                <a:cs typeface="Times New Roman" pitchFamily="18" charset="0"/>
              </a:rPr>
            </a:br>
            <a:endParaRPr lang="ru-RU" sz="1800" dirty="0">
              <a:solidFill>
                <a:schemeClr val="tx2"/>
              </a:solidFill>
              <a:latin typeface="Times New Roman" pitchFamily="18" charset="0"/>
              <a:cs typeface="Times New Roman" pitchFamily="18" charset="0"/>
            </a:endParaRPr>
          </a:p>
        </p:txBody>
      </p:sp>
      <p:sp>
        <p:nvSpPr>
          <p:cNvPr id="4" name="Текст 3"/>
          <p:cNvSpPr txBox="1">
            <a:spLocks noGrp="1"/>
          </p:cNvSpPr>
          <p:nvPr>
            <p:ph type="body" idx="1"/>
          </p:nvPr>
        </p:nvSpPr>
        <p:spPr>
          <a:xfrm>
            <a:off x="539552" y="771550"/>
            <a:ext cx="1440160" cy="255454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1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ru-RU" sz="1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TextBox 4"/>
          <p:cNvSpPr txBox="1"/>
          <p:nvPr/>
        </p:nvSpPr>
        <p:spPr>
          <a:xfrm>
            <a:off x="2987824" y="1347614"/>
            <a:ext cx="5760640" cy="1477328"/>
          </a:xfrm>
          <a:prstGeom prst="rect">
            <a:avLst/>
          </a:prstGeom>
          <a:noFill/>
        </p:spPr>
        <p:txBody>
          <a:bodyPr wrap="square" rtlCol="0">
            <a:spAutoFit/>
          </a:bodyPr>
          <a:lstStyle/>
          <a:p>
            <a:pPr algn="just"/>
            <a:r>
              <a:rPr lang="ru-RU" dirty="0">
                <a:solidFill>
                  <a:schemeClr val="tx2"/>
                </a:solidFill>
                <a:latin typeface="Times New Roman" pitchFamily="18" charset="0"/>
                <a:cs typeface="Times New Roman" pitchFamily="18" charset="0"/>
              </a:rPr>
              <a:t>Таким образом, редакции СМИ при принятии решения об отнесении того или иного события к общественно значимым интересам необходимо руководствоваться вышеуказанным подходом, сложившейся судебной и правоприменительной практикой</a:t>
            </a:r>
            <a:r>
              <a:rPr lang="ru-RU" dirty="0"/>
              <a:t>.</a:t>
            </a:r>
          </a:p>
        </p:txBody>
      </p:sp>
    </p:spTree>
    <p:extLst>
      <p:ext uri="{BB962C8B-B14F-4D97-AF65-F5344CB8AC3E}">
        <p14:creationId xmlns:p14="http://schemas.microsoft.com/office/powerpoint/2010/main" val="2323207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307777"/>
          </a:xfrm>
        </p:spPr>
        <p:txBody>
          <a:bodyPr/>
          <a:lstStyle/>
          <a:p>
            <a:r>
              <a:rPr lang="ru-RU" dirty="0" smtClean="0">
                <a:solidFill>
                  <a:schemeClr val="tx2"/>
                </a:solidFill>
                <a:latin typeface="Times New Roman" pitchFamily="18" charset="0"/>
                <a:cs typeface="Times New Roman" pitchFamily="18" charset="0"/>
              </a:rPr>
              <a:t>Обработка </a:t>
            </a:r>
            <a:r>
              <a:rPr lang="ru-RU" dirty="0">
                <a:solidFill>
                  <a:schemeClr val="tx2"/>
                </a:solidFill>
                <a:latin typeface="Times New Roman" pitchFamily="18" charset="0"/>
                <a:cs typeface="Times New Roman" pitchFamily="18" charset="0"/>
              </a:rPr>
              <a:t>специальных категорий персональных данных</a:t>
            </a:r>
          </a:p>
        </p:txBody>
      </p:sp>
      <p:sp>
        <p:nvSpPr>
          <p:cNvPr id="3" name="Текст 2"/>
          <p:cNvSpPr>
            <a:spLocks noGrp="1"/>
          </p:cNvSpPr>
          <p:nvPr>
            <p:ph type="body" idx="1"/>
          </p:nvPr>
        </p:nvSpPr>
        <p:spPr>
          <a:xfrm>
            <a:off x="395536" y="987574"/>
            <a:ext cx="8385175" cy="3191643"/>
          </a:xfrm>
        </p:spPr>
        <p:txBody>
          <a:bodyPr/>
          <a:lstStyle/>
          <a:p>
            <a:pPr algn="just"/>
            <a:r>
              <a:rPr lang="ru-RU" sz="1700" dirty="0" smtClean="0">
                <a:solidFill>
                  <a:schemeClr val="tx2"/>
                </a:solidFill>
                <a:latin typeface="Times New Roman" pitchFamily="18" charset="0"/>
                <a:cs typeface="Times New Roman" pitchFamily="18" charset="0"/>
              </a:rPr>
              <a:t>       По </a:t>
            </a:r>
            <a:r>
              <a:rPr lang="ru-RU" sz="1700" dirty="0">
                <a:solidFill>
                  <a:schemeClr val="tx2"/>
                </a:solidFill>
                <a:latin typeface="Times New Roman" pitchFamily="18" charset="0"/>
                <a:cs typeface="Times New Roman" pitchFamily="18" charset="0"/>
              </a:rPr>
              <a:t>существу вопроса относительно правовой обоснованности обработки специальных категорий персональных данных, руководствуясь положениями п. 6 ч. 1 ст. 6 </a:t>
            </a:r>
            <a:r>
              <a:rPr lang="ru-RU" sz="1700" dirty="0" smtClean="0">
                <a:solidFill>
                  <a:schemeClr val="tx2"/>
                </a:solidFill>
                <a:latin typeface="Times New Roman" pitchFamily="18" charset="0"/>
                <a:cs typeface="Times New Roman" pitchFamily="18" charset="0"/>
              </a:rPr>
              <a:t>Закона </a:t>
            </a:r>
            <a:r>
              <a:rPr lang="ru-RU" sz="1700" dirty="0">
                <a:solidFill>
                  <a:schemeClr val="tx2"/>
                </a:solidFill>
                <a:latin typeface="Times New Roman" pitchFamily="18" charset="0"/>
                <a:cs typeface="Times New Roman" pitchFamily="18" charset="0"/>
              </a:rPr>
              <a:t>«О персональных данных», предусматривающего возможность обработки персональных данных в случаях, когда она необходима для защиты жизни, здоровья или иных жизненно важных интересов субъекта персональных данных, необходимо отметить, что особенности и условия </a:t>
            </a:r>
            <a:r>
              <a:rPr lang="ru-RU" sz="1700" dirty="0" smtClean="0">
                <a:solidFill>
                  <a:schemeClr val="tx2"/>
                </a:solidFill>
                <a:latin typeface="Times New Roman" pitchFamily="18" charset="0"/>
                <a:cs typeface="Times New Roman" pitchFamily="18" charset="0"/>
              </a:rPr>
              <a:t>обработки </a:t>
            </a:r>
            <a:r>
              <a:rPr lang="ru-RU" sz="1700" dirty="0">
                <a:solidFill>
                  <a:schemeClr val="tx2"/>
                </a:solidFill>
                <a:latin typeface="Times New Roman" pitchFamily="18" charset="0"/>
                <a:cs typeface="Times New Roman" pitchFamily="18" charset="0"/>
              </a:rPr>
              <a:t>специальных категорий персональных данных регулируются ст. 10 </a:t>
            </a:r>
            <a:r>
              <a:rPr lang="ru-RU" sz="1700" dirty="0" smtClean="0">
                <a:solidFill>
                  <a:schemeClr val="tx2"/>
                </a:solidFill>
                <a:latin typeface="Times New Roman" pitchFamily="18" charset="0"/>
                <a:cs typeface="Times New Roman" pitchFamily="18" charset="0"/>
              </a:rPr>
              <a:t>Закона </a:t>
            </a:r>
            <a:r>
              <a:rPr lang="ru-RU" sz="1700" dirty="0">
                <a:solidFill>
                  <a:schemeClr val="tx2"/>
                </a:solidFill>
                <a:latin typeface="Times New Roman" pitchFamily="18" charset="0"/>
                <a:cs typeface="Times New Roman" pitchFamily="18" charset="0"/>
              </a:rPr>
              <a:t>«О персональных </a:t>
            </a:r>
            <a:r>
              <a:rPr lang="ru-RU" sz="1700" dirty="0" smtClean="0">
                <a:solidFill>
                  <a:schemeClr val="tx2"/>
                </a:solidFill>
                <a:latin typeface="Times New Roman" pitchFamily="18" charset="0"/>
                <a:cs typeface="Times New Roman" pitchFamily="18" charset="0"/>
              </a:rPr>
              <a:t>данных».</a:t>
            </a:r>
          </a:p>
          <a:p>
            <a:pPr algn="just"/>
            <a:r>
              <a:rPr lang="ru-RU" sz="1700" dirty="0" smtClean="0">
                <a:solidFill>
                  <a:schemeClr val="tx2"/>
                </a:solidFill>
                <a:latin typeface="Times New Roman" pitchFamily="18" charset="0"/>
                <a:cs typeface="Times New Roman" pitchFamily="18" charset="0"/>
              </a:rPr>
              <a:t>       согласно данной статье </a:t>
            </a:r>
            <a:r>
              <a:rPr lang="ru-RU" sz="1700" dirty="0">
                <a:solidFill>
                  <a:schemeClr val="tx2"/>
                </a:solidFill>
                <a:latin typeface="Times New Roman" pitchFamily="18" charset="0"/>
                <a:cs typeface="Times New Roman" pitchFamily="18" charset="0"/>
              </a:rPr>
              <a:t>обработка персональных данных, касающихся расовой, национальной принадлежности, политических взглядов, религиозных или философских убеждений, состояния здоровья, интимной жизни не допускается за исключением случаев, установленных ч. 2 ст. 10 Федерального закона «О персональных данных</a:t>
            </a:r>
            <a:r>
              <a:rPr lang="ru-RU" sz="1700" dirty="0" smtClean="0">
                <a:solidFill>
                  <a:schemeClr val="tx2"/>
                </a:solidFill>
                <a:latin typeface="Times New Roman" pitchFamily="18" charset="0"/>
                <a:cs typeface="Times New Roman" pitchFamily="18" charset="0"/>
              </a:rPr>
              <a:t>», т.е. согласия субъекта персональных данных. </a:t>
            </a:r>
            <a:endParaRPr lang="ru-RU" sz="1700" dirty="0">
              <a:latin typeface="Times New Roman" pitchFamily="18" charset="0"/>
              <a:cs typeface="Times New Roman" pitchFamily="18" charset="0"/>
            </a:endParaRPr>
          </a:p>
        </p:txBody>
      </p:sp>
    </p:spTree>
    <p:extLst>
      <p:ext uri="{BB962C8B-B14F-4D97-AF65-F5344CB8AC3E}">
        <p14:creationId xmlns:p14="http://schemas.microsoft.com/office/powerpoint/2010/main" val="724648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307777"/>
          </a:xfrm>
        </p:spPr>
        <p:txBody>
          <a:bodyPr/>
          <a:lstStyle/>
          <a:p>
            <a:r>
              <a:rPr lang="ru-RU" dirty="0">
                <a:solidFill>
                  <a:schemeClr val="tx2"/>
                </a:solidFill>
                <a:latin typeface="Times New Roman" pitchFamily="18" charset="0"/>
                <a:cs typeface="Times New Roman" pitchFamily="18" charset="0"/>
              </a:rPr>
              <a:t>Обработка специальных категорий персональных данных</a:t>
            </a:r>
          </a:p>
        </p:txBody>
      </p:sp>
      <p:sp>
        <p:nvSpPr>
          <p:cNvPr id="3" name="Текст 2"/>
          <p:cNvSpPr>
            <a:spLocks noGrp="1"/>
          </p:cNvSpPr>
          <p:nvPr>
            <p:ph type="body" idx="1"/>
          </p:nvPr>
        </p:nvSpPr>
        <p:spPr>
          <a:xfrm>
            <a:off x="379413" y="1306513"/>
            <a:ext cx="8385175" cy="3213187"/>
          </a:xfrm>
        </p:spPr>
        <p:txBody>
          <a:bodyPr/>
          <a:lstStyle/>
          <a:p>
            <a:pPr algn="just"/>
            <a:r>
              <a:rPr lang="ru-RU" sz="1800" dirty="0" smtClean="0">
                <a:solidFill>
                  <a:schemeClr val="tx2"/>
                </a:solidFill>
                <a:latin typeface="Times New Roman" pitchFamily="18" charset="0"/>
                <a:cs typeface="Times New Roman" pitchFamily="18" charset="0"/>
              </a:rPr>
              <a:t>       Применительно </a:t>
            </a:r>
            <a:r>
              <a:rPr lang="ru-RU" sz="1800" dirty="0">
                <a:solidFill>
                  <a:schemeClr val="tx2"/>
                </a:solidFill>
                <a:latin typeface="Times New Roman" pitchFamily="18" charset="0"/>
                <a:cs typeface="Times New Roman" pitchFamily="18" charset="0"/>
              </a:rPr>
              <a:t>к деятельности СМИ обработка указанных категорий персональных данных допускается, если данная обработка осуществляется в отношении персональных данных, сделанных общедоступными субъектом персональных данных, для защиты жизни, здоровья или иных жизненно важных интересов субъекта персональных данных либо жизни, здоровья или иных жизненно важных интересов других лиц при условии невозможности получения согласия субъекта. При этом при отнесении условий жизнедеятельности субъекта персональных данных к жизненно важным интересам редакции СМИ необходимо руководствоваться подходами, изложенными в постановлении Пленума Верховного Суда Российской Федерации от 15 июня 2010 г. № 16.</a:t>
            </a:r>
          </a:p>
          <a:p>
            <a:endParaRPr lang="ru-RU" dirty="0"/>
          </a:p>
        </p:txBody>
      </p:sp>
    </p:spTree>
    <p:extLst>
      <p:ext uri="{BB962C8B-B14F-4D97-AF65-F5344CB8AC3E}">
        <p14:creationId xmlns:p14="http://schemas.microsoft.com/office/powerpoint/2010/main" val="394371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276999"/>
          </a:xfrm>
        </p:spPr>
        <p:txBody>
          <a:bodyPr/>
          <a:lstStyle/>
          <a:p>
            <a:r>
              <a:rPr lang="ru-RU" sz="1800" dirty="0">
                <a:solidFill>
                  <a:schemeClr val="tx2"/>
                </a:solidFill>
                <a:latin typeface="Times New Roman" pitchFamily="18" charset="0"/>
                <a:cs typeface="Times New Roman" pitchFamily="18" charset="0"/>
              </a:rPr>
              <a:t>Обработка специальных категорий персональных данных</a:t>
            </a:r>
          </a:p>
        </p:txBody>
      </p:sp>
      <p:sp>
        <p:nvSpPr>
          <p:cNvPr id="3" name="Текст 2"/>
          <p:cNvSpPr>
            <a:spLocks noGrp="1"/>
          </p:cNvSpPr>
          <p:nvPr>
            <p:ph type="body" idx="1"/>
          </p:nvPr>
        </p:nvSpPr>
        <p:spPr>
          <a:xfrm>
            <a:off x="379413" y="627535"/>
            <a:ext cx="8385175" cy="4238083"/>
          </a:xfrm>
        </p:spPr>
        <p:txBody>
          <a:bodyPr/>
          <a:lstStyle/>
          <a:p>
            <a:pPr algn="just"/>
            <a:r>
              <a:rPr lang="ru-RU" sz="1700" dirty="0" smtClean="0">
                <a:solidFill>
                  <a:schemeClr val="tx2"/>
                </a:solidFill>
                <a:latin typeface="Times New Roman" pitchFamily="18" charset="0"/>
                <a:cs typeface="Times New Roman" pitchFamily="18" charset="0"/>
              </a:rPr>
              <a:t>      Дополнительно</a:t>
            </a:r>
            <a:r>
              <a:rPr lang="ru-RU" sz="1700" dirty="0">
                <a:solidFill>
                  <a:schemeClr val="tx2"/>
                </a:solidFill>
                <a:latin typeface="Times New Roman" pitchFamily="18" charset="0"/>
                <a:cs typeface="Times New Roman" pitchFamily="18" charset="0"/>
              </a:rPr>
              <a:t>, к условиям, допускающим обработку редакцией СМИ сведений, отнесенных к специальным категориям персональных данных, можно отнести случаи, необходимые для установления или осуществления прав субъекта персональных данных или третьих лиц, установленных действующим законодательством Российской Федерации, а также в соответствии с законодательством Российской Федерации об обороне, о безопасности, о противодействии терроризму, о транспортной безопасности, о противодействии коррупции, об оперативно-</a:t>
            </a:r>
            <a:r>
              <a:rPr lang="ru-RU" sz="1700" dirty="0" err="1">
                <a:solidFill>
                  <a:schemeClr val="tx2"/>
                </a:solidFill>
                <a:latin typeface="Times New Roman" pitchFamily="18" charset="0"/>
                <a:cs typeface="Times New Roman" pitchFamily="18" charset="0"/>
              </a:rPr>
              <a:t>разыскной</a:t>
            </a:r>
            <a:r>
              <a:rPr lang="ru-RU" sz="1700" dirty="0">
                <a:solidFill>
                  <a:schemeClr val="tx2"/>
                </a:solidFill>
                <a:latin typeface="Times New Roman" pitchFamily="18" charset="0"/>
                <a:cs typeface="Times New Roman" pitchFamily="18" charset="0"/>
              </a:rPr>
              <a:t> деятельности, об исполнительном производстве, уголовно-исполнительным законодательством Российской Федерации, если иное не установлено отраслевыми федеральными законами и принятыми во исполнение указанных федеральных законов нормативными правовыми актами.</a:t>
            </a:r>
          </a:p>
          <a:p>
            <a:pPr algn="just"/>
            <a:r>
              <a:rPr lang="ru-RU" sz="1700" dirty="0" smtClean="0">
                <a:solidFill>
                  <a:schemeClr val="tx2"/>
                </a:solidFill>
                <a:latin typeface="Times New Roman" pitchFamily="18" charset="0"/>
                <a:cs typeface="Times New Roman" pitchFamily="18" charset="0"/>
              </a:rPr>
              <a:t>      Таким </a:t>
            </a:r>
            <a:r>
              <a:rPr lang="ru-RU" sz="1700" dirty="0">
                <a:solidFill>
                  <a:schemeClr val="tx2"/>
                </a:solidFill>
                <a:latin typeface="Times New Roman" pitchFamily="18" charset="0"/>
                <a:cs typeface="Times New Roman" pitchFamily="18" charset="0"/>
              </a:rPr>
              <a:t>образом, обработка и распространение редакцией СМИ специальных категорий персональных данных граждан в приведенных случаях допускается при условии соблюдения баланса прав и законных интересов граждан, операторов и общества, достижение которого является исключительным принципом Федерального закона «О персональных данных», направленного на обеспечение неприкосновенности частной жизни, личную и семейную </a:t>
            </a:r>
            <a:r>
              <a:rPr lang="ru-RU" sz="1700" dirty="0" smtClean="0">
                <a:solidFill>
                  <a:schemeClr val="tx2"/>
                </a:solidFill>
                <a:latin typeface="Times New Roman" pitchFamily="18" charset="0"/>
                <a:cs typeface="Times New Roman" pitchFamily="18" charset="0"/>
              </a:rPr>
              <a:t>тайну.</a:t>
            </a:r>
            <a:endParaRPr lang="ru-RU" sz="1700" dirty="0">
              <a:latin typeface="Times New Roman" pitchFamily="18" charset="0"/>
              <a:cs typeface="Times New Roman" pitchFamily="18" charset="0"/>
            </a:endParaRPr>
          </a:p>
        </p:txBody>
      </p:sp>
    </p:spTree>
    <p:extLst>
      <p:ext uri="{BB962C8B-B14F-4D97-AF65-F5344CB8AC3E}">
        <p14:creationId xmlns:p14="http://schemas.microsoft.com/office/powerpoint/2010/main" val="2005185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379413" y="123478"/>
            <a:ext cx="8657083" cy="4431983"/>
          </a:xfrm>
        </p:spPr>
        <p:txBody>
          <a:bodyPr/>
          <a:lstStyle/>
          <a:p>
            <a:pPr algn="ctr"/>
            <a:r>
              <a:rPr lang="ru-RU" sz="1600" b="1" u="sng" dirty="0" smtClean="0">
                <a:solidFill>
                  <a:schemeClr val="tx2"/>
                </a:solidFill>
                <a:latin typeface="Times New Roman" pitchFamily="18" charset="0"/>
                <a:cs typeface="Times New Roman" pitchFamily="18" charset="0"/>
              </a:rPr>
              <a:t>Согласие на обработку персональных данных (п. 1 ст. 9 Закона «О персональных данных»)</a:t>
            </a:r>
          </a:p>
          <a:p>
            <a:pPr algn="just"/>
            <a:endParaRPr lang="ru-RU" sz="1600" dirty="0">
              <a:solidFill>
                <a:schemeClr val="tx2"/>
              </a:solidFill>
              <a:latin typeface="Times New Roman" pitchFamily="18" charset="0"/>
              <a:cs typeface="Times New Roman" pitchFamily="18" charset="0"/>
            </a:endParaRPr>
          </a:p>
          <a:p>
            <a:pPr algn="just"/>
            <a:endParaRPr lang="ru-RU" sz="1600" dirty="0" smtClean="0">
              <a:solidFill>
                <a:schemeClr val="tx2"/>
              </a:solidFill>
              <a:latin typeface="Times New Roman" pitchFamily="18" charset="0"/>
              <a:cs typeface="Times New Roman" pitchFamily="18" charset="0"/>
            </a:endParaRPr>
          </a:p>
          <a:p>
            <a:pPr algn="just">
              <a:spcBef>
                <a:spcPts val="0"/>
              </a:spcBef>
            </a:pPr>
            <a:endParaRPr lang="ru-RU" sz="1600" dirty="0">
              <a:solidFill>
                <a:schemeClr val="tx2"/>
              </a:solidFill>
              <a:latin typeface="Times New Roman" pitchFamily="18" charset="0"/>
              <a:cs typeface="Times New Roman" pitchFamily="18" charset="0"/>
            </a:endParaRPr>
          </a:p>
          <a:p>
            <a:pPr algn="just">
              <a:spcBef>
                <a:spcPts val="0"/>
              </a:spcBef>
            </a:pPr>
            <a:endParaRPr lang="ru-RU" sz="1600" dirty="0" smtClean="0">
              <a:solidFill>
                <a:schemeClr val="tx2"/>
              </a:solidFill>
              <a:latin typeface="Times New Roman" pitchFamily="18" charset="0"/>
              <a:cs typeface="Times New Roman" pitchFamily="18" charset="0"/>
            </a:endParaRPr>
          </a:p>
          <a:p>
            <a:pPr algn="just">
              <a:spcBef>
                <a:spcPts val="0"/>
              </a:spcBef>
            </a:pPr>
            <a:endParaRPr lang="ru-RU" sz="1600" dirty="0">
              <a:solidFill>
                <a:schemeClr val="tx2"/>
              </a:solidFill>
              <a:latin typeface="Times New Roman" pitchFamily="18" charset="0"/>
              <a:cs typeface="Times New Roman" pitchFamily="18" charset="0"/>
            </a:endParaRPr>
          </a:p>
          <a:p>
            <a:pPr algn="just">
              <a:spcBef>
                <a:spcPts val="0"/>
              </a:spcBef>
            </a:pPr>
            <a:endParaRPr lang="ru-RU" sz="1600" dirty="0" smtClean="0">
              <a:solidFill>
                <a:schemeClr val="tx2"/>
              </a:solidFill>
              <a:latin typeface="Times New Roman" pitchFamily="18" charset="0"/>
              <a:cs typeface="Times New Roman" pitchFamily="18" charset="0"/>
            </a:endParaRPr>
          </a:p>
          <a:p>
            <a:pPr algn="just"/>
            <a:endParaRPr lang="ru-RU" sz="1600" dirty="0" smtClean="0">
              <a:solidFill>
                <a:schemeClr val="tx2"/>
              </a:solidFill>
              <a:latin typeface="Times New Roman" pitchFamily="18" charset="0"/>
              <a:cs typeface="Times New Roman" pitchFamily="18" charset="0"/>
            </a:endParaRPr>
          </a:p>
          <a:p>
            <a:pPr algn="just"/>
            <a:r>
              <a:rPr lang="ru-RU" sz="1600" dirty="0" smtClean="0">
                <a:solidFill>
                  <a:schemeClr val="tx2"/>
                </a:solidFill>
                <a:latin typeface="Times New Roman" pitchFamily="18" charset="0"/>
                <a:cs typeface="Times New Roman" pitchFamily="18" charset="0"/>
              </a:rPr>
              <a:t>      Субъект </a:t>
            </a:r>
            <a:r>
              <a:rPr lang="ru-RU" sz="1600" dirty="0">
                <a:solidFill>
                  <a:schemeClr val="tx2"/>
                </a:solidFill>
                <a:latin typeface="Times New Roman" pitchFamily="18" charset="0"/>
                <a:cs typeface="Times New Roman" pitchFamily="18" charset="0"/>
              </a:rPr>
              <a:t>персональных данных принимает решение о предоставлении его персональных данных и дает согласие на их обработку свободно, своей волей и в своем интересе. Согласие на обработку персональных данных должно быть конкретным, информированным и </a:t>
            </a:r>
            <a:r>
              <a:rPr lang="ru-RU" sz="1600" dirty="0" smtClean="0">
                <a:solidFill>
                  <a:schemeClr val="tx2"/>
                </a:solidFill>
                <a:latin typeface="Times New Roman" pitchFamily="18" charset="0"/>
                <a:cs typeface="Times New Roman" pitchFamily="18" charset="0"/>
              </a:rPr>
              <a:t>сознательным.</a:t>
            </a:r>
          </a:p>
          <a:p>
            <a:pPr algn="just"/>
            <a:r>
              <a:rPr lang="ru-RU" sz="1600" dirty="0">
                <a:solidFill>
                  <a:schemeClr val="tx2"/>
                </a:solidFill>
                <a:latin typeface="Times New Roman" pitchFamily="18" charset="0"/>
                <a:cs typeface="Times New Roman" pitchFamily="18" charset="0"/>
              </a:rPr>
              <a:t>       Согласие на обработку персональных данных может быть дано субъектом персональных данных или его представителем в любой позволяющей подтвердить факт его получения форме, если иное не установлено федеральным законом. В случае получения согласия на обработку персональных данных от представителя субъекта персональных данных полномочия данного представителя на дачу согласия от имени субъекта персональных данных проверяются оператором. </a:t>
            </a:r>
            <a:endParaRPr lang="ru-RU" sz="1600" dirty="0">
              <a:latin typeface="Times New Roman" pitchFamily="18" charset="0"/>
              <a:cs typeface="Times New Roman" pitchFamily="18" charset="0"/>
            </a:endParaRPr>
          </a:p>
        </p:txBody>
      </p:sp>
      <p:cxnSp>
        <p:nvCxnSpPr>
          <p:cNvPr id="4" name="Прямая со стрелкой 3"/>
          <p:cNvCxnSpPr>
            <a:endCxn id="14" idx="0"/>
          </p:cNvCxnSpPr>
          <p:nvPr/>
        </p:nvCxnSpPr>
        <p:spPr>
          <a:xfrm>
            <a:off x="1691680" y="339502"/>
            <a:ext cx="0" cy="720081"/>
          </a:xfrm>
          <a:prstGeom prst="straightConnector1">
            <a:avLst/>
          </a:prstGeom>
          <a:ln w="12700">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a:endCxn id="16" idx="0"/>
          </p:cNvCxnSpPr>
          <p:nvPr/>
        </p:nvCxnSpPr>
        <p:spPr>
          <a:xfrm>
            <a:off x="7164288" y="339502"/>
            <a:ext cx="0" cy="722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Скругленный прямоугольник 13"/>
          <p:cNvSpPr/>
          <p:nvPr/>
        </p:nvSpPr>
        <p:spPr>
          <a:xfrm>
            <a:off x="406388" y="1059583"/>
            <a:ext cx="2570584" cy="829096"/>
          </a:xfrm>
          <a:prstGeom prst="roundRect">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2"/>
                </a:solidFill>
                <a:latin typeface="Times New Roman" pitchFamily="18" charset="0"/>
                <a:cs typeface="Times New Roman" pitchFamily="18" charset="0"/>
              </a:rPr>
              <a:t>в любой позволяющей подтвердить факт его получения форме</a:t>
            </a:r>
          </a:p>
        </p:txBody>
      </p:sp>
      <p:sp>
        <p:nvSpPr>
          <p:cNvPr id="16" name="Скругленный прямоугольник 15"/>
          <p:cNvSpPr/>
          <p:nvPr/>
        </p:nvSpPr>
        <p:spPr>
          <a:xfrm>
            <a:off x="5508104" y="1061890"/>
            <a:ext cx="3312368" cy="1005803"/>
          </a:xfrm>
          <a:prstGeom prst="roundRect">
            <a:avLst/>
          </a:prstGeom>
          <a:solidFill>
            <a:schemeClr val="tx2">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solidFill>
                  <a:schemeClr val="tx2"/>
                </a:solidFill>
                <a:latin typeface="Times New Roman" pitchFamily="18" charset="0"/>
                <a:cs typeface="Times New Roman" pitchFamily="18" charset="0"/>
              </a:rPr>
              <a:t>в </a:t>
            </a:r>
            <a:r>
              <a:rPr lang="ru-RU" sz="1600" dirty="0" smtClean="0">
                <a:solidFill>
                  <a:schemeClr val="tx2"/>
                </a:solidFill>
                <a:latin typeface="Times New Roman" pitchFamily="18" charset="0"/>
                <a:cs typeface="Times New Roman" pitchFamily="18" charset="0"/>
              </a:rPr>
              <a:t>письменной форме, в том числе:</a:t>
            </a:r>
          </a:p>
          <a:p>
            <a:pPr marL="285750" indent="-285750" algn="ctr">
              <a:buFontTx/>
              <a:buChar char="-"/>
            </a:pPr>
            <a:r>
              <a:rPr lang="ru-RU" sz="1600" dirty="0" smtClean="0">
                <a:solidFill>
                  <a:schemeClr val="tx2"/>
                </a:solidFill>
                <a:latin typeface="Times New Roman" pitchFamily="18" charset="0"/>
                <a:cs typeface="Times New Roman" pitchFamily="18" charset="0"/>
              </a:rPr>
              <a:t>специальная категория ПД;</a:t>
            </a:r>
          </a:p>
          <a:p>
            <a:pPr marL="285750" indent="-285750" algn="ctr">
              <a:buFontTx/>
              <a:buChar char="-"/>
            </a:pPr>
            <a:r>
              <a:rPr lang="ru-RU" sz="1600" dirty="0" smtClean="0">
                <a:solidFill>
                  <a:schemeClr val="tx2"/>
                </a:solidFill>
                <a:latin typeface="Times New Roman" pitchFamily="18" charset="0"/>
                <a:cs typeface="Times New Roman" pitchFamily="18" charset="0"/>
              </a:rPr>
              <a:t>биометрические ПД;</a:t>
            </a:r>
          </a:p>
          <a:p>
            <a:pPr marL="285750" indent="-285750" algn="ctr">
              <a:buFontTx/>
              <a:buChar char="-"/>
            </a:pPr>
            <a:r>
              <a:rPr lang="ru-RU" sz="1600" dirty="0" smtClean="0">
                <a:solidFill>
                  <a:schemeClr val="tx2"/>
                </a:solidFill>
                <a:latin typeface="Times New Roman" pitchFamily="18" charset="0"/>
                <a:cs typeface="Times New Roman" pitchFamily="18" charset="0"/>
              </a:rPr>
              <a:t>фото и видео изображение</a:t>
            </a:r>
            <a:endParaRPr lang="ru-RU" sz="16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805451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179513" y="123479"/>
            <a:ext cx="8784976" cy="4924425"/>
          </a:xfrm>
        </p:spPr>
        <p:txBody>
          <a:bodyPr/>
          <a:lstStyle/>
          <a:p>
            <a:pPr algn="just">
              <a:spcBef>
                <a:spcPts val="0"/>
              </a:spcBef>
            </a:pPr>
            <a:r>
              <a:rPr lang="ru-RU" sz="1600" dirty="0" smtClean="0">
                <a:solidFill>
                  <a:schemeClr val="tx2"/>
                </a:solidFill>
                <a:latin typeface="Times New Roman" pitchFamily="18" charset="0"/>
                <a:cs typeface="Times New Roman" pitchFamily="18" charset="0"/>
              </a:rPr>
              <a:t>        Согласно </a:t>
            </a:r>
            <a:r>
              <a:rPr lang="ru-RU" sz="1600" dirty="0">
                <a:solidFill>
                  <a:schemeClr val="tx2"/>
                </a:solidFill>
                <a:latin typeface="Times New Roman" pitchFamily="18" charset="0"/>
                <a:cs typeface="Times New Roman" pitchFamily="18" charset="0"/>
              </a:rPr>
              <a:t>ч. 4 ст. 9 Закона «О персональных данных» согласие в письменной форме субъекта персональных данных на обработку его персональных данных должно включать в себя, в частности:</a:t>
            </a:r>
          </a:p>
          <a:p>
            <a:pPr algn="just">
              <a:spcBef>
                <a:spcPts val="0"/>
              </a:spcBef>
            </a:pPr>
            <a:r>
              <a:rPr lang="ru-RU" sz="1600" dirty="0" smtClean="0">
                <a:solidFill>
                  <a:schemeClr val="tx2"/>
                </a:solidFill>
                <a:latin typeface="Times New Roman" pitchFamily="18" charset="0"/>
                <a:cs typeface="Times New Roman" pitchFamily="18" charset="0"/>
              </a:rPr>
              <a:t>       1</a:t>
            </a:r>
            <a:r>
              <a:rPr lang="ru-RU" sz="1600" dirty="0">
                <a:solidFill>
                  <a:schemeClr val="tx2"/>
                </a:solidFill>
                <a:latin typeface="Times New Roman" pitchFamily="18" charset="0"/>
                <a:cs typeface="Times New Roman" pitchFamily="18" charset="0"/>
              </a:rPr>
              <a:t>) </a:t>
            </a:r>
            <a:r>
              <a:rPr lang="ru-RU" sz="1600" dirty="0" smtClean="0">
                <a:solidFill>
                  <a:schemeClr val="tx2"/>
                </a:solidFill>
                <a:latin typeface="Times New Roman" pitchFamily="18" charset="0"/>
                <a:cs typeface="Times New Roman" pitchFamily="18" charset="0"/>
              </a:rPr>
              <a:t>ФИО, </a:t>
            </a:r>
            <a:r>
              <a:rPr lang="ru-RU" sz="1600" dirty="0">
                <a:solidFill>
                  <a:schemeClr val="tx2"/>
                </a:solidFill>
                <a:latin typeface="Times New Roman" pitchFamily="18" charset="0"/>
                <a:cs typeface="Times New Roman" pitchFamily="18" charset="0"/>
              </a:rPr>
              <a:t>адрес субъекта персональных данных, номер основного документа, удостоверяющего его личность, сведения о дате выдачи указанного документа и выдавшем его органе;</a:t>
            </a:r>
          </a:p>
          <a:p>
            <a:pPr algn="just">
              <a:spcBef>
                <a:spcPts val="0"/>
              </a:spcBef>
            </a:pPr>
            <a:r>
              <a:rPr lang="ru-RU" sz="1600" dirty="0" smtClean="0">
                <a:solidFill>
                  <a:schemeClr val="tx2"/>
                </a:solidFill>
                <a:latin typeface="Times New Roman" pitchFamily="18" charset="0"/>
                <a:cs typeface="Times New Roman" pitchFamily="18" charset="0"/>
              </a:rPr>
              <a:t>       2</a:t>
            </a:r>
            <a:r>
              <a:rPr lang="ru-RU" sz="1600" dirty="0">
                <a:solidFill>
                  <a:schemeClr val="tx2"/>
                </a:solidFill>
                <a:latin typeface="Times New Roman" pitchFamily="18" charset="0"/>
                <a:cs typeface="Times New Roman" pitchFamily="18" charset="0"/>
              </a:rPr>
              <a:t>) фамилию, имя, отчество, адрес представителя субъекта персональных данных, номер основного документа, удостоверяющего его личность, сведения о дате выдачи указанного документа и выдавшем его органе, реквизиты доверенности или иного документа, подтверждающего полномочия этого представителя (при получении согласия от представителя субъекта персональных данных);</a:t>
            </a:r>
          </a:p>
          <a:p>
            <a:pPr algn="just">
              <a:spcBef>
                <a:spcPts val="0"/>
              </a:spcBef>
            </a:pPr>
            <a:r>
              <a:rPr lang="ru-RU" sz="1600" dirty="0" smtClean="0">
                <a:solidFill>
                  <a:schemeClr val="tx2"/>
                </a:solidFill>
                <a:latin typeface="Times New Roman" pitchFamily="18" charset="0"/>
                <a:cs typeface="Times New Roman" pitchFamily="18" charset="0"/>
              </a:rPr>
              <a:t>       3</a:t>
            </a:r>
            <a:r>
              <a:rPr lang="ru-RU" sz="1600" dirty="0">
                <a:solidFill>
                  <a:schemeClr val="tx2"/>
                </a:solidFill>
                <a:latin typeface="Times New Roman" pitchFamily="18" charset="0"/>
                <a:cs typeface="Times New Roman" pitchFamily="18" charset="0"/>
              </a:rPr>
              <a:t>) наименование или фамилию, имя, отчество и адрес оператора, получающего согласие субъекта персональных данных;</a:t>
            </a:r>
          </a:p>
          <a:p>
            <a:pPr algn="just">
              <a:spcBef>
                <a:spcPts val="0"/>
              </a:spcBef>
            </a:pPr>
            <a:r>
              <a:rPr lang="ru-RU" sz="1600" dirty="0" smtClean="0">
                <a:solidFill>
                  <a:schemeClr val="tx2"/>
                </a:solidFill>
                <a:latin typeface="Times New Roman" pitchFamily="18" charset="0"/>
                <a:cs typeface="Times New Roman" pitchFamily="18" charset="0"/>
              </a:rPr>
              <a:t>       4</a:t>
            </a:r>
            <a:r>
              <a:rPr lang="ru-RU" sz="1600" dirty="0">
                <a:solidFill>
                  <a:schemeClr val="tx2"/>
                </a:solidFill>
                <a:latin typeface="Times New Roman" pitchFamily="18" charset="0"/>
                <a:cs typeface="Times New Roman" pitchFamily="18" charset="0"/>
              </a:rPr>
              <a:t>) </a:t>
            </a:r>
            <a:r>
              <a:rPr lang="ru-RU" sz="1600" b="1" i="1" dirty="0">
                <a:solidFill>
                  <a:schemeClr val="tx2"/>
                </a:solidFill>
                <a:latin typeface="Times New Roman" pitchFamily="18" charset="0"/>
                <a:cs typeface="Times New Roman" pitchFamily="18" charset="0"/>
              </a:rPr>
              <a:t>цель обработки персональных </a:t>
            </a:r>
            <a:r>
              <a:rPr lang="ru-RU" sz="1600" b="1" i="1" dirty="0" smtClean="0">
                <a:solidFill>
                  <a:schemeClr val="tx2"/>
                </a:solidFill>
                <a:latin typeface="Times New Roman" pitchFamily="18" charset="0"/>
                <a:cs typeface="Times New Roman" pitchFamily="18" charset="0"/>
              </a:rPr>
              <a:t>данных (далее – ПД)</a:t>
            </a:r>
            <a:r>
              <a:rPr lang="ru-RU" sz="1600" dirty="0" smtClean="0">
                <a:solidFill>
                  <a:schemeClr val="tx2"/>
                </a:solidFill>
                <a:latin typeface="Times New Roman" pitchFamily="18" charset="0"/>
                <a:cs typeface="Times New Roman" pitchFamily="18" charset="0"/>
              </a:rPr>
              <a:t>;</a:t>
            </a:r>
            <a:endParaRPr lang="ru-RU" sz="1600" dirty="0">
              <a:solidFill>
                <a:schemeClr val="tx2"/>
              </a:solidFill>
              <a:latin typeface="Times New Roman" pitchFamily="18" charset="0"/>
              <a:cs typeface="Times New Roman" pitchFamily="18" charset="0"/>
            </a:endParaRPr>
          </a:p>
          <a:p>
            <a:pPr algn="just">
              <a:spcBef>
                <a:spcPts val="0"/>
              </a:spcBef>
            </a:pPr>
            <a:r>
              <a:rPr lang="ru-RU" sz="1600" dirty="0" smtClean="0">
                <a:solidFill>
                  <a:schemeClr val="tx2"/>
                </a:solidFill>
                <a:latin typeface="Times New Roman" pitchFamily="18" charset="0"/>
                <a:cs typeface="Times New Roman" pitchFamily="18" charset="0"/>
              </a:rPr>
              <a:t>       5</a:t>
            </a:r>
            <a:r>
              <a:rPr lang="ru-RU" sz="1600" dirty="0">
                <a:solidFill>
                  <a:schemeClr val="tx2"/>
                </a:solidFill>
                <a:latin typeface="Times New Roman" pitchFamily="18" charset="0"/>
                <a:cs typeface="Times New Roman" pitchFamily="18" charset="0"/>
              </a:rPr>
              <a:t>) </a:t>
            </a:r>
            <a:r>
              <a:rPr lang="ru-RU" sz="1600" b="1" i="1" dirty="0">
                <a:solidFill>
                  <a:schemeClr val="tx2"/>
                </a:solidFill>
                <a:latin typeface="Times New Roman" pitchFamily="18" charset="0"/>
                <a:cs typeface="Times New Roman" pitchFamily="18" charset="0"/>
              </a:rPr>
              <a:t>перечень </a:t>
            </a:r>
            <a:r>
              <a:rPr lang="ru-RU" sz="1600" b="1" i="1" dirty="0" smtClean="0">
                <a:solidFill>
                  <a:schemeClr val="tx2"/>
                </a:solidFill>
                <a:latin typeface="Times New Roman" pitchFamily="18" charset="0"/>
                <a:cs typeface="Times New Roman" pitchFamily="18" charset="0"/>
              </a:rPr>
              <a:t>ПД, </a:t>
            </a:r>
            <a:r>
              <a:rPr lang="ru-RU" sz="1600" b="1" i="1" dirty="0">
                <a:solidFill>
                  <a:schemeClr val="tx2"/>
                </a:solidFill>
                <a:latin typeface="Times New Roman" pitchFamily="18" charset="0"/>
                <a:cs typeface="Times New Roman" pitchFamily="18" charset="0"/>
              </a:rPr>
              <a:t>на обработку которых дается согласие субъекта персональных данных</a:t>
            </a:r>
            <a:r>
              <a:rPr lang="ru-RU" sz="1600" dirty="0">
                <a:solidFill>
                  <a:schemeClr val="tx2"/>
                </a:solidFill>
                <a:latin typeface="Times New Roman" pitchFamily="18" charset="0"/>
                <a:cs typeface="Times New Roman" pitchFamily="18" charset="0"/>
              </a:rPr>
              <a:t>;</a:t>
            </a:r>
          </a:p>
          <a:p>
            <a:pPr algn="just">
              <a:spcBef>
                <a:spcPts val="0"/>
              </a:spcBef>
            </a:pPr>
            <a:r>
              <a:rPr lang="ru-RU" sz="1600" dirty="0" smtClean="0">
                <a:solidFill>
                  <a:schemeClr val="tx2"/>
                </a:solidFill>
                <a:latin typeface="Times New Roman" pitchFamily="18" charset="0"/>
                <a:cs typeface="Times New Roman" pitchFamily="18" charset="0"/>
              </a:rPr>
              <a:t>       6</a:t>
            </a:r>
            <a:r>
              <a:rPr lang="ru-RU" sz="1600" dirty="0">
                <a:solidFill>
                  <a:schemeClr val="tx2"/>
                </a:solidFill>
                <a:latin typeface="Times New Roman" pitchFamily="18" charset="0"/>
                <a:cs typeface="Times New Roman" pitchFamily="18" charset="0"/>
              </a:rPr>
              <a:t>) наименование или фамилию, имя, отчество и адрес лица, осуществляющего обработку персональных данных по поручению оператора, если обработка будет поручена такому лицу;</a:t>
            </a:r>
          </a:p>
          <a:p>
            <a:pPr algn="just">
              <a:spcBef>
                <a:spcPts val="0"/>
              </a:spcBef>
            </a:pPr>
            <a:r>
              <a:rPr lang="ru-RU" sz="1600" dirty="0" smtClean="0">
                <a:solidFill>
                  <a:schemeClr val="tx2"/>
                </a:solidFill>
                <a:latin typeface="Times New Roman" pitchFamily="18" charset="0"/>
                <a:cs typeface="Times New Roman" pitchFamily="18" charset="0"/>
              </a:rPr>
              <a:t>       7</a:t>
            </a:r>
            <a:r>
              <a:rPr lang="ru-RU" sz="1600" dirty="0">
                <a:solidFill>
                  <a:schemeClr val="tx2"/>
                </a:solidFill>
                <a:latin typeface="Times New Roman" pitchFamily="18" charset="0"/>
                <a:cs typeface="Times New Roman" pitchFamily="18" charset="0"/>
              </a:rPr>
              <a:t>) </a:t>
            </a:r>
            <a:r>
              <a:rPr lang="ru-RU" sz="1600" b="1" i="1" dirty="0">
                <a:solidFill>
                  <a:schemeClr val="tx2"/>
                </a:solidFill>
                <a:latin typeface="Times New Roman" pitchFamily="18" charset="0"/>
                <a:cs typeface="Times New Roman" pitchFamily="18" charset="0"/>
              </a:rPr>
              <a:t>перечень действий с персональными данными, на совершение которых дается согласие, общее описание используемых оператором способов обработки персональных данных</a:t>
            </a:r>
            <a:r>
              <a:rPr lang="ru-RU" sz="1600" dirty="0">
                <a:solidFill>
                  <a:schemeClr val="tx2"/>
                </a:solidFill>
                <a:latin typeface="Times New Roman" pitchFamily="18" charset="0"/>
                <a:cs typeface="Times New Roman" pitchFamily="18" charset="0"/>
              </a:rPr>
              <a:t>;</a:t>
            </a:r>
          </a:p>
          <a:p>
            <a:pPr algn="just">
              <a:spcBef>
                <a:spcPts val="0"/>
              </a:spcBef>
            </a:pPr>
            <a:r>
              <a:rPr lang="ru-RU" sz="1600" dirty="0" smtClean="0">
                <a:solidFill>
                  <a:schemeClr val="tx2"/>
                </a:solidFill>
                <a:latin typeface="Times New Roman" pitchFamily="18" charset="0"/>
                <a:cs typeface="Times New Roman" pitchFamily="18" charset="0"/>
              </a:rPr>
              <a:t>       8</a:t>
            </a:r>
            <a:r>
              <a:rPr lang="ru-RU" sz="1600" dirty="0">
                <a:solidFill>
                  <a:schemeClr val="tx2"/>
                </a:solidFill>
                <a:latin typeface="Times New Roman" pitchFamily="18" charset="0"/>
                <a:cs typeface="Times New Roman" pitchFamily="18" charset="0"/>
              </a:rPr>
              <a:t>) </a:t>
            </a:r>
            <a:r>
              <a:rPr lang="ru-RU" sz="1600" b="1" i="1" dirty="0">
                <a:solidFill>
                  <a:schemeClr val="tx2"/>
                </a:solidFill>
                <a:latin typeface="Times New Roman" pitchFamily="18" charset="0"/>
                <a:cs typeface="Times New Roman" pitchFamily="18" charset="0"/>
              </a:rPr>
              <a:t>срок, в течение которого действует согласие субъекта персональных данных, а также способ его отзыва, если иное не установлено федеральным законом</a:t>
            </a:r>
            <a:r>
              <a:rPr lang="ru-RU" sz="1600" dirty="0">
                <a:solidFill>
                  <a:schemeClr val="tx2"/>
                </a:solidFill>
                <a:latin typeface="Times New Roman" pitchFamily="18" charset="0"/>
                <a:cs typeface="Times New Roman" pitchFamily="18" charset="0"/>
              </a:rPr>
              <a:t>;</a:t>
            </a:r>
          </a:p>
          <a:p>
            <a:pPr algn="just">
              <a:spcBef>
                <a:spcPts val="0"/>
              </a:spcBef>
            </a:pPr>
            <a:r>
              <a:rPr lang="ru-RU" sz="1600" dirty="0" smtClean="0">
                <a:solidFill>
                  <a:schemeClr val="tx2"/>
                </a:solidFill>
                <a:latin typeface="Times New Roman" pitchFamily="18" charset="0"/>
                <a:cs typeface="Times New Roman" pitchFamily="18" charset="0"/>
              </a:rPr>
              <a:t>       9</a:t>
            </a:r>
            <a:r>
              <a:rPr lang="ru-RU" sz="1600" dirty="0">
                <a:solidFill>
                  <a:schemeClr val="tx2"/>
                </a:solidFill>
                <a:latin typeface="Times New Roman" pitchFamily="18" charset="0"/>
                <a:cs typeface="Times New Roman" pitchFamily="18" charset="0"/>
              </a:rPr>
              <a:t>) подпись субъекта персональных данных</a:t>
            </a:r>
            <a:r>
              <a:rPr lang="ru-RU" sz="1600" dirty="0" smtClean="0">
                <a:solidFill>
                  <a:schemeClr val="tx2"/>
                </a:solidFill>
                <a:latin typeface="Times New Roman" pitchFamily="18" charset="0"/>
                <a:cs typeface="Times New Roman" pitchFamily="18" charset="0"/>
              </a:rPr>
              <a:t>.</a:t>
            </a:r>
            <a:endParaRPr lang="ru-RU" sz="16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478107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idx="1"/>
          </p:nvPr>
        </p:nvSpPr>
        <p:spPr>
          <a:xfrm>
            <a:off x="467544" y="267494"/>
            <a:ext cx="8385175" cy="3431709"/>
          </a:xfrm>
        </p:spPr>
        <p:txBody>
          <a:bodyPr/>
          <a:lstStyle/>
          <a:p>
            <a:pPr algn="ctr">
              <a:spcBef>
                <a:spcPts val="0"/>
              </a:spcBef>
            </a:pPr>
            <a:r>
              <a:rPr lang="ru-RU" sz="1800" b="1" dirty="0">
                <a:solidFill>
                  <a:schemeClr val="tx2"/>
                </a:solidFill>
                <a:latin typeface="Times New Roman" pitchFamily="18" charset="0"/>
                <a:cs typeface="Times New Roman" pitchFamily="18" charset="0"/>
              </a:rPr>
              <a:t>Для рассмотрения данной темы необходимо руководствоваться следующими Федеральными законами</a:t>
            </a:r>
            <a:r>
              <a:rPr lang="ru-RU" sz="1800" b="1" dirty="0" smtClean="0">
                <a:solidFill>
                  <a:schemeClr val="tx2"/>
                </a:solidFill>
                <a:latin typeface="Times New Roman" pitchFamily="18" charset="0"/>
                <a:cs typeface="Times New Roman" pitchFamily="18" charset="0"/>
              </a:rPr>
              <a:t>:</a:t>
            </a:r>
          </a:p>
          <a:p>
            <a:pPr algn="ctr">
              <a:spcBef>
                <a:spcPts val="0"/>
              </a:spcBef>
            </a:pPr>
            <a:endParaRPr lang="ru-RU" sz="1800" b="1" dirty="0">
              <a:solidFill>
                <a:schemeClr val="tx2"/>
              </a:solidFill>
              <a:latin typeface="Times New Roman" pitchFamily="18" charset="0"/>
              <a:cs typeface="Times New Roman" pitchFamily="18" charset="0"/>
            </a:endParaRPr>
          </a:p>
          <a:p>
            <a:pPr algn="ctr">
              <a:spcBef>
                <a:spcPts val="0"/>
              </a:spcBef>
            </a:pPr>
            <a:endParaRPr lang="ru-RU" sz="1800" b="1" dirty="0" smtClean="0">
              <a:solidFill>
                <a:schemeClr val="tx2"/>
              </a:solidFill>
              <a:latin typeface="Times New Roman" pitchFamily="18" charset="0"/>
              <a:cs typeface="Times New Roman" pitchFamily="18" charset="0"/>
            </a:endParaRPr>
          </a:p>
          <a:p>
            <a:pPr algn="just">
              <a:spcBef>
                <a:spcPts val="0"/>
              </a:spcBef>
            </a:pPr>
            <a:r>
              <a:rPr lang="ru-RU" sz="2000" dirty="0" smtClean="0">
                <a:solidFill>
                  <a:schemeClr val="tx2"/>
                </a:solidFill>
                <a:latin typeface="Times New Roman" pitchFamily="18" charset="0"/>
                <a:cs typeface="Times New Roman" pitchFamily="18" charset="0"/>
              </a:rPr>
              <a:t>       </a:t>
            </a:r>
            <a:r>
              <a:rPr lang="ru-RU" sz="2000" dirty="0">
                <a:solidFill>
                  <a:schemeClr val="tx2"/>
                </a:solidFill>
                <a:latin typeface="Times New Roman" pitchFamily="18" charset="0"/>
                <a:cs typeface="Times New Roman" pitchFamily="18" charset="0"/>
              </a:rPr>
              <a:t> - Федеральным законом от </a:t>
            </a:r>
            <a:r>
              <a:rPr lang="ru-RU" sz="2000" dirty="0" smtClean="0">
                <a:solidFill>
                  <a:schemeClr val="tx2"/>
                </a:solidFill>
                <a:latin typeface="Times New Roman" pitchFamily="18" charset="0"/>
                <a:cs typeface="Times New Roman" pitchFamily="18" charset="0"/>
              </a:rPr>
              <a:t>27.07.2006 </a:t>
            </a:r>
            <a:r>
              <a:rPr lang="ru-RU" sz="2000" dirty="0">
                <a:solidFill>
                  <a:schemeClr val="tx2"/>
                </a:solidFill>
                <a:latin typeface="Times New Roman" pitchFamily="18" charset="0"/>
                <a:cs typeface="Times New Roman" pitchFamily="18" charset="0"/>
              </a:rPr>
              <a:t>№ 152-ФЗ «О персональных данных» (далее Закон «О персональных данных</a:t>
            </a:r>
            <a:r>
              <a:rPr lang="ru-RU" sz="2000" dirty="0" smtClean="0">
                <a:solidFill>
                  <a:schemeClr val="tx2"/>
                </a:solidFill>
                <a:latin typeface="Times New Roman" pitchFamily="18" charset="0"/>
                <a:cs typeface="Times New Roman" pitchFamily="18" charset="0"/>
              </a:rPr>
              <a:t>»);</a:t>
            </a:r>
          </a:p>
          <a:p>
            <a:pPr algn="just">
              <a:spcBef>
                <a:spcPts val="0"/>
              </a:spcBef>
            </a:pPr>
            <a:r>
              <a:rPr lang="ru-RU" sz="2000" dirty="0">
                <a:solidFill>
                  <a:schemeClr val="tx2"/>
                </a:solidFill>
                <a:latin typeface="Times New Roman" pitchFamily="18" charset="0"/>
                <a:cs typeface="Times New Roman" pitchFamily="18" charset="0"/>
              </a:rPr>
              <a:t> </a:t>
            </a:r>
            <a:r>
              <a:rPr lang="ru-RU" sz="2000" dirty="0" smtClean="0">
                <a:solidFill>
                  <a:schemeClr val="tx2"/>
                </a:solidFill>
                <a:latin typeface="Times New Roman" pitchFamily="18" charset="0"/>
                <a:cs typeface="Times New Roman" pitchFamily="18" charset="0"/>
              </a:rPr>
              <a:t>      - </a:t>
            </a:r>
            <a:r>
              <a:rPr lang="ru-RU" sz="2000" dirty="0">
                <a:solidFill>
                  <a:schemeClr val="tx2"/>
                </a:solidFill>
                <a:latin typeface="Times New Roman" pitchFamily="18" charset="0"/>
                <a:cs typeface="Times New Roman" pitchFamily="18" charset="0"/>
              </a:rPr>
              <a:t>Законом Российской Федерации от 27.12.1991 № 2124-1 «О средствах массовой информации» (далее Закон «О СМИ»);</a:t>
            </a:r>
          </a:p>
          <a:p>
            <a:pPr algn="just">
              <a:spcBef>
                <a:spcPts val="0"/>
              </a:spcBef>
            </a:pPr>
            <a:r>
              <a:rPr lang="ru-RU" sz="2000" dirty="0" smtClean="0">
                <a:solidFill>
                  <a:schemeClr val="tx2"/>
                </a:solidFill>
                <a:latin typeface="Times New Roman" pitchFamily="18" charset="0"/>
                <a:cs typeface="Times New Roman" pitchFamily="18" charset="0"/>
              </a:rPr>
              <a:t>        - </a:t>
            </a:r>
            <a:r>
              <a:rPr lang="ru-RU" sz="2000" dirty="0">
                <a:solidFill>
                  <a:schemeClr val="tx2"/>
                </a:solidFill>
                <a:latin typeface="Times New Roman" pitchFamily="18" charset="0"/>
                <a:cs typeface="Times New Roman" pitchFamily="18" charset="0"/>
              </a:rPr>
              <a:t>ст. 152 ГК РФ «Защита чести, достоинства и деловой репутации»;</a:t>
            </a:r>
          </a:p>
          <a:p>
            <a:pPr algn="just">
              <a:spcBef>
                <a:spcPts val="0"/>
              </a:spcBef>
            </a:pPr>
            <a:r>
              <a:rPr lang="ru-RU" sz="2000" dirty="0" smtClean="0">
                <a:solidFill>
                  <a:schemeClr val="tx2"/>
                </a:solidFill>
                <a:latin typeface="Times New Roman" pitchFamily="18" charset="0"/>
                <a:cs typeface="Times New Roman" pitchFamily="18" charset="0"/>
              </a:rPr>
              <a:t>        - </a:t>
            </a:r>
            <a:r>
              <a:rPr lang="ru-RU" sz="2000" dirty="0">
                <a:solidFill>
                  <a:schemeClr val="tx2"/>
                </a:solidFill>
                <a:latin typeface="Times New Roman" pitchFamily="18" charset="0"/>
                <a:cs typeface="Times New Roman" pitchFamily="18" charset="0"/>
              </a:rPr>
              <a:t>ст. 152.1 ГК РФ «Охрана изображения гражданина»;</a:t>
            </a:r>
          </a:p>
          <a:p>
            <a:pPr algn="just">
              <a:spcBef>
                <a:spcPts val="0"/>
              </a:spcBef>
            </a:pPr>
            <a:r>
              <a:rPr lang="ru-RU" sz="2000" dirty="0" smtClean="0">
                <a:solidFill>
                  <a:schemeClr val="tx2"/>
                </a:solidFill>
                <a:latin typeface="Times New Roman" pitchFamily="18" charset="0"/>
                <a:cs typeface="Times New Roman" pitchFamily="18" charset="0"/>
              </a:rPr>
              <a:t>        - </a:t>
            </a:r>
            <a:r>
              <a:rPr lang="ru-RU" sz="2000" dirty="0">
                <a:solidFill>
                  <a:schemeClr val="tx2"/>
                </a:solidFill>
                <a:latin typeface="Times New Roman" pitchFamily="18" charset="0"/>
                <a:cs typeface="Times New Roman" pitchFamily="18" charset="0"/>
              </a:rPr>
              <a:t>ст. 152.2 ГК РФ «Охрана частной жизни гражданина». </a:t>
            </a:r>
          </a:p>
          <a:p>
            <a:pPr>
              <a:spcBef>
                <a:spcPts val="0"/>
              </a:spcBef>
            </a:pPr>
            <a:endParaRPr lang="ru-RU" sz="11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644770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788024" y="195486"/>
            <a:ext cx="3976564" cy="1274195"/>
          </a:xfrm>
        </p:spPr>
        <p:txBody>
          <a:bodyPr/>
          <a:lstStyle/>
          <a:p>
            <a:pPr algn="just"/>
            <a:r>
              <a:rPr lang="ru-RU" sz="1800" dirty="0" smtClean="0">
                <a:solidFill>
                  <a:schemeClr val="tx2"/>
                </a:solidFill>
                <a:latin typeface="Times New Roman" pitchFamily="18" charset="0"/>
                <a:cs typeface="Times New Roman" pitchFamily="18" charset="0"/>
              </a:rPr>
              <a:t>      </a:t>
            </a:r>
          </a:p>
          <a:p>
            <a:pPr algn="just"/>
            <a:r>
              <a:rPr lang="ru-RU" sz="1800" dirty="0" smtClean="0">
                <a:solidFill>
                  <a:schemeClr val="tx2"/>
                </a:solidFill>
                <a:latin typeface="Times New Roman" pitchFamily="18" charset="0"/>
                <a:cs typeface="Times New Roman" pitchFamily="18" charset="0"/>
              </a:rPr>
              <a:t>     </a:t>
            </a:r>
            <a:endParaRPr lang="ru-RU" sz="1800" dirty="0">
              <a:solidFill>
                <a:schemeClr val="tx2"/>
              </a:solidFill>
              <a:latin typeface="Times New Roman" pitchFamily="18" charset="0"/>
              <a:cs typeface="Times New Roman" pitchFamily="18" charset="0"/>
            </a:endParaRPr>
          </a:p>
          <a:p>
            <a:pPr algn="just"/>
            <a:endParaRPr lang="ru-RU" sz="1800" dirty="0" smtClean="0">
              <a:solidFill>
                <a:schemeClr val="tx2"/>
              </a:solidFill>
              <a:latin typeface="Times New Roman" pitchFamily="18" charset="0"/>
              <a:cs typeface="Times New Roman" pitchFamily="18" charset="0"/>
            </a:endParaRPr>
          </a:p>
          <a:p>
            <a:pPr algn="just"/>
            <a:r>
              <a:rPr lang="ru-RU" sz="1800" dirty="0" smtClean="0">
                <a:solidFill>
                  <a:schemeClr val="tx2"/>
                </a:solidFill>
                <a:latin typeface="Times New Roman" pitchFamily="18" charset="0"/>
                <a:cs typeface="Times New Roman" pitchFamily="18" charset="0"/>
              </a:rPr>
              <a:t>       </a:t>
            </a:r>
            <a:endParaRPr lang="ru-RU" dirty="0"/>
          </a:p>
        </p:txBody>
      </p:sp>
      <p:sp>
        <p:nvSpPr>
          <p:cNvPr id="5" name="Прямоугольник 4"/>
          <p:cNvSpPr/>
          <p:nvPr/>
        </p:nvSpPr>
        <p:spPr>
          <a:xfrm>
            <a:off x="1919561" y="627534"/>
            <a:ext cx="6836121" cy="2585323"/>
          </a:xfrm>
          <a:prstGeom prst="rect">
            <a:avLst/>
          </a:prstGeom>
        </p:spPr>
        <p:txBody>
          <a:bodyPr wrap="square">
            <a:spAutoFit/>
          </a:bodyPr>
          <a:lstStyle/>
          <a:p>
            <a:pPr algn="just"/>
            <a:r>
              <a:rPr lang="ru-RU" dirty="0" smtClean="0">
                <a:solidFill>
                  <a:schemeClr val="tx2"/>
                </a:solidFill>
                <a:latin typeface="Times New Roman" pitchFamily="18" charset="0"/>
                <a:cs typeface="Times New Roman" pitchFamily="18" charset="0"/>
              </a:rPr>
              <a:t>       Согласно </a:t>
            </a:r>
            <a:r>
              <a:rPr lang="ru-RU" dirty="0">
                <a:solidFill>
                  <a:schemeClr val="tx2"/>
                </a:solidFill>
                <a:latin typeface="Times New Roman" pitchFamily="18" charset="0"/>
                <a:cs typeface="Times New Roman" pitchFamily="18" charset="0"/>
              </a:rPr>
              <a:t>п. 2 ст. 9 Закона «О персональных данных» согласие на обработку персональных данных может быть отозвано субъектом персональных </a:t>
            </a:r>
            <a:r>
              <a:rPr lang="ru-RU" dirty="0" smtClean="0">
                <a:solidFill>
                  <a:schemeClr val="tx2"/>
                </a:solidFill>
                <a:latin typeface="Times New Roman" pitchFamily="18" charset="0"/>
                <a:cs typeface="Times New Roman" pitchFamily="18" charset="0"/>
              </a:rPr>
              <a:t>данных.</a:t>
            </a:r>
            <a:endParaRPr lang="ru-RU" dirty="0">
              <a:solidFill>
                <a:schemeClr val="tx2"/>
              </a:solidFill>
              <a:latin typeface="Times New Roman" pitchFamily="18" charset="0"/>
              <a:cs typeface="Times New Roman" pitchFamily="18" charset="0"/>
            </a:endParaRPr>
          </a:p>
          <a:p>
            <a:pPr algn="just"/>
            <a:r>
              <a:rPr lang="ru-RU" dirty="0">
                <a:solidFill>
                  <a:schemeClr val="tx2"/>
                </a:solidFill>
                <a:latin typeface="Times New Roman" pitchFamily="18" charset="0"/>
                <a:cs typeface="Times New Roman" pitchFamily="18" charset="0"/>
              </a:rPr>
              <a:t> </a:t>
            </a:r>
            <a:r>
              <a:rPr lang="ru-RU" dirty="0" smtClean="0">
                <a:solidFill>
                  <a:schemeClr val="tx2"/>
                </a:solidFill>
                <a:latin typeface="Times New Roman" pitchFamily="18" charset="0"/>
                <a:cs typeface="Times New Roman" pitchFamily="18" charset="0"/>
              </a:rPr>
              <a:t>       Согласие </a:t>
            </a:r>
            <a:r>
              <a:rPr lang="ru-RU" dirty="0">
                <a:solidFill>
                  <a:schemeClr val="tx2"/>
                </a:solidFill>
                <a:latin typeface="Times New Roman" pitchFamily="18" charset="0"/>
                <a:cs typeface="Times New Roman" pitchFamily="18" charset="0"/>
              </a:rPr>
              <a:t>гражданина или его законного представителя должен получить каждый оператор (редакция СМИ; другое лицо, распространяющее информацию). </a:t>
            </a:r>
            <a:endParaRPr lang="ru-RU" dirty="0" smtClean="0">
              <a:solidFill>
                <a:schemeClr val="tx2"/>
              </a:solidFill>
              <a:latin typeface="Times New Roman" pitchFamily="18" charset="0"/>
              <a:cs typeface="Times New Roman" pitchFamily="18" charset="0"/>
            </a:endParaRPr>
          </a:p>
          <a:p>
            <a:pPr algn="just"/>
            <a:r>
              <a:rPr lang="ru-RU" dirty="0" smtClean="0">
                <a:solidFill>
                  <a:schemeClr val="tx2"/>
                </a:solidFill>
                <a:latin typeface="Times New Roman" pitchFamily="18" charset="0"/>
                <a:cs typeface="Times New Roman" pitchFamily="18" charset="0"/>
              </a:rPr>
              <a:t>         При </a:t>
            </a:r>
            <a:r>
              <a:rPr lang="ru-RU" dirty="0">
                <a:solidFill>
                  <a:schemeClr val="tx2"/>
                </a:solidFill>
                <a:latin typeface="Times New Roman" pitchFamily="18" charset="0"/>
                <a:cs typeface="Times New Roman" pitchFamily="18" charset="0"/>
              </a:rPr>
              <a:t>получения согласия редакции СМИ должны учитывать, что многие СМИ имеют электронные версии СМИ – сайты в сети «Интернет», которые не зарегистрированы в качестве СМИ. </a:t>
            </a:r>
          </a:p>
        </p:txBody>
      </p:sp>
      <p:sp>
        <p:nvSpPr>
          <p:cNvPr id="6" name="TextBox 5"/>
          <p:cNvSpPr txBox="1"/>
          <p:nvPr/>
        </p:nvSpPr>
        <p:spPr>
          <a:xfrm>
            <a:off x="335385" y="0"/>
            <a:ext cx="1584176" cy="2646878"/>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sz="16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ru-RU" sz="16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611922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553998"/>
          </a:xfrm>
        </p:spPr>
        <p:txBody>
          <a:bodyPr/>
          <a:lstStyle/>
          <a:p>
            <a:r>
              <a:rPr lang="ru-RU" sz="1800" dirty="0">
                <a:solidFill>
                  <a:schemeClr val="tx2"/>
                </a:solidFill>
                <a:latin typeface="Times New Roman" pitchFamily="18" charset="0"/>
                <a:cs typeface="Times New Roman" pitchFamily="18" charset="0"/>
              </a:rPr>
              <a:t>Н</a:t>
            </a:r>
            <a:r>
              <a:rPr lang="ru-RU" sz="1800" dirty="0" smtClean="0">
                <a:solidFill>
                  <a:schemeClr val="tx2"/>
                </a:solidFill>
                <a:latin typeface="Times New Roman" pitchFamily="18" charset="0"/>
                <a:cs typeface="Times New Roman" pitchFamily="18" charset="0"/>
              </a:rPr>
              <a:t>ормы </a:t>
            </a:r>
            <a:r>
              <a:rPr lang="ru-RU" sz="1800" dirty="0">
                <a:solidFill>
                  <a:schemeClr val="tx2"/>
                </a:solidFill>
                <a:latin typeface="Times New Roman" pitchFamily="18" charset="0"/>
                <a:cs typeface="Times New Roman" pitchFamily="18" charset="0"/>
              </a:rPr>
              <a:t>Закона «О СМИ», устанавливавшие  запреты или ограничения при распространении информации</a:t>
            </a:r>
          </a:p>
        </p:txBody>
      </p:sp>
      <p:sp>
        <p:nvSpPr>
          <p:cNvPr id="4" name="Скругленный прямоугольник 3"/>
          <p:cNvSpPr/>
          <p:nvPr/>
        </p:nvSpPr>
        <p:spPr>
          <a:xfrm>
            <a:off x="381819" y="1031007"/>
            <a:ext cx="2736304" cy="1872208"/>
          </a:xfrm>
          <a:prstGeom prst="roundRect">
            <a:avLst>
              <a:gd name="adj" fmla="val 4966"/>
            </a:avLst>
          </a:prstGeom>
          <a:gradFill>
            <a:gsLst>
              <a:gs pos="0">
                <a:schemeClr val="accent1">
                  <a:tint val="66000"/>
                  <a:satMod val="160000"/>
                </a:schemeClr>
              </a:gs>
              <a:gs pos="50000">
                <a:schemeClr val="accent1">
                  <a:tint val="44500"/>
                  <a:satMod val="160000"/>
                </a:schemeClr>
              </a:gs>
              <a:gs pos="100000">
                <a:srgbClr val="C6D4EC"/>
              </a:gs>
            </a:gsLst>
            <a:lin ang="5400000" scaled="0"/>
          </a:gradFill>
          <a:ln w="15875">
            <a:gradFill>
              <a:gsLst>
                <a:gs pos="0">
                  <a:schemeClr val="tx2">
                    <a:lumMod val="60000"/>
                    <a:lumOff val="40000"/>
                  </a:schemeClr>
                </a:gs>
                <a:gs pos="50000">
                  <a:schemeClr val="accent1">
                    <a:tint val="44500"/>
                    <a:satMod val="160000"/>
                  </a:schemeClr>
                </a:gs>
                <a:gs pos="100000">
                  <a:schemeClr val="tx2">
                    <a:lumMod val="60000"/>
                    <a:lumOff val="4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1600" u="sng" dirty="0">
                <a:solidFill>
                  <a:schemeClr val="tx2">
                    <a:lumMod val="75000"/>
                  </a:schemeClr>
                </a:solidFill>
                <a:latin typeface="Times New Roman" pitchFamily="18" charset="0"/>
                <a:cs typeface="Times New Roman" pitchFamily="18" charset="0"/>
              </a:rPr>
              <a:t>ч. 6 ст. 4 Закона «О СМИ</a:t>
            </a:r>
            <a:r>
              <a:rPr lang="ru-RU" sz="1600" u="sng" dirty="0" smtClean="0">
                <a:solidFill>
                  <a:schemeClr val="tx2">
                    <a:lumMod val="75000"/>
                  </a:schemeClr>
                </a:solidFill>
                <a:latin typeface="Times New Roman" pitchFamily="18" charset="0"/>
                <a:cs typeface="Times New Roman" pitchFamily="18" charset="0"/>
              </a:rPr>
              <a:t>»:</a:t>
            </a:r>
            <a:r>
              <a:rPr lang="ru-RU" sz="1600" u="sng" dirty="0" smtClean="0"/>
              <a:t> </a:t>
            </a:r>
            <a:r>
              <a:rPr lang="ru-RU" sz="1400" dirty="0" smtClean="0">
                <a:solidFill>
                  <a:schemeClr val="tx2">
                    <a:lumMod val="75000"/>
                  </a:schemeClr>
                </a:solidFill>
                <a:latin typeface="Times New Roman" pitchFamily="18" charset="0"/>
                <a:cs typeface="Times New Roman" pitchFamily="18" charset="0"/>
              </a:rPr>
              <a:t>запрещается распространение информации </a:t>
            </a:r>
            <a:r>
              <a:rPr lang="ru-RU" sz="1400" dirty="0">
                <a:solidFill>
                  <a:schemeClr val="tx2">
                    <a:lumMod val="75000"/>
                  </a:schemeClr>
                </a:solidFill>
                <a:latin typeface="Times New Roman" pitchFamily="18" charset="0"/>
                <a:cs typeface="Times New Roman" pitchFamily="18" charset="0"/>
              </a:rPr>
              <a:t>о несовершеннолетнем, пострадавшем в результате противоправных действий (</a:t>
            </a:r>
            <a:r>
              <a:rPr lang="ru-RU" sz="1400" dirty="0" smtClean="0">
                <a:solidFill>
                  <a:schemeClr val="tx2">
                    <a:lumMod val="75000"/>
                  </a:schemeClr>
                </a:solidFill>
                <a:latin typeface="Times New Roman" pitchFamily="18" charset="0"/>
                <a:cs typeface="Times New Roman" pitchFamily="18" charset="0"/>
              </a:rPr>
              <a:t>бездействия)</a:t>
            </a:r>
          </a:p>
          <a:p>
            <a:pPr algn="ctr"/>
            <a:endParaRPr lang="ru-RU" sz="1600" dirty="0">
              <a:solidFill>
                <a:schemeClr val="tx2">
                  <a:lumMod val="75000"/>
                </a:schemeClr>
              </a:solidFill>
              <a:latin typeface="Times New Roman" pitchFamily="18" charset="0"/>
              <a:cs typeface="Times New Roman" pitchFamily="18" charset="0"/>
            </a:endParaRPr>
          </a:p>
        </p:txBody>
      </p:sp>
      <p:sp>
        <p:nvSpPr>
          <p:cNvPr id="5" name="Скругленный прямоугольник 4"/>
          <p:cNvSpPr/>
          <p:nvPr/>
        </p:nvSpPr>
        <p:spPr>
          <a:xfrm>
            <a:off x="381819" y="3050282"/>
            <a:ext cx="2736304" cy="1872208"/>
          </a:xfrm>
          <a:prstGeom prst="roundRect">
            <a:avLst>
              <a:gd name="adj" fmla="val 4966"/>
            </a:avLst>
          </a:prstGeom>
          <a:gradFill>
            <a:gsLst>
              <a:gs pos="0">
                <a:schemeClr val="accent1">
                  <a:tint val="66000"/>
                  <a:satMod val="160000"/>
                </a:schemeClr>
              </a:gs>
              <a:gs pos="50000">
                <a:schemeClr val="accent1">
                  <a:tint val="44500"/>
                  <a:satMod val="160000"/>
                </a:schemeClr>
              </a:gs>
              <a:gs pos="100000">
                <a:srgbClr val="C6D4EC"/>
              </a:gs>
            </a:gsLst>
            <a:lin ang="5400000" scaled="0"/>
          </a:gradFill>
          <a:ln w="15875">
            <a:gradFill>
              <a:gsLst>
                <a:gs pos="0">
                  <a:schemeClr val="tx2">
                    <a:lumMod val="60000"/>
                    <a:lumOff val="40000"/>
                  </a:schemeClr>
                </a:gs>
                <a:gs pos="50000">
                  <a:schemeClr val="accent1">
                    <a:tint val="44500"/>
                    <a:satMod val="160000"/>
                  </a:schemeClr>
                </a:gs>
                <a:gs pos="100000">
                  <a:schemeClr val="tx2">
                    <a:lumMod val="60000"/>
                    <a:lumOff val="4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u="sng" dirty="0">
                <a:solidFill>
                  <a:schemeClr val="tx2">
                    <a:lumMod val="75000"/>
                  </a:schemeClr>
                </a:solidFill>
                <a:latin typeface="Times New Roman" pitchFamily="18" charset="0"/>
                <a:cs typeface="Times New Roman" pitchFamily="18" charset="0"/>
              </a:rPr>
              <a:t>ч. 5 ст. 41 закона «ОСМИ»: </a:t>
            </a:r>
            <a:r>
              <a:rPr lang="ru-RU" sz="1400" dirty="0" smtClean="0">
                <a:solidFill>
                  <a:schemeClr val="tx2">
                    <a:lumMod val="75000"/>
                  </a:schemeClr>
                </a:solidFill>
                <a:latin typeface="Times New Roman" pitchFamily="18" charset="0"/>
                <a:cs typeface="Times New Roman" pitchFamily="18" charset="0"/>
              </a:rPr>
              <a:t>информации, относящейся </a:t>
            </a:r>
            <a:r>
              <a:rPr lang="ru-RU" sz="1400" dirty="0">
                <a:solidFill>
                  <a:schemeClr val="tx2">
                    <a:lumMod val="75000"/>
                  </a:schemeClr>
                </a:solidFill>
                <a:latin typeface="Times New Roman" pitchFamily="18" charset="0"/>
                <a:cs typeface="Times New Roman" pitchFamily="18" charset="0"/>
              </a:rPr>
              <a:t>к несовершеннолетнему потерпевшему от преступления против половой неприкосновенности и половой свободы личности, </a:t>
            </a:r>
            <a:r>
              <a:rPr lang="ru-RU" sz="1400" b="1" i="1" dirty="0">
                <a:solidFill>
                  <a:schemeClr val="tx2">
                    <a:lumMod val="75000"/>
                  </a:schemeClr>
                </a:solidFill>
                <a:latin typeface="Times New Roman" pitchFamily="18" charset="0"/>
                <a:cs typeface="Times New Roman" pitchFamily="18" charset="0"/>
              </a:rPr>
              <a:t>допускается</a:t>
            </a:r>
            <a:r>
              <a:rPr lang="ru-RU" sz="1400" dirty="0">
                <a:solidFill>
                  <a:schemeClr val="tx2">
                    <a:lumMod val="75000"/>
                  </a:schemeClr>
                </a:solidFill>
                <a:latin typeface="Times New Roman" pitchFamily="18" charset="0"/>
                <a:cs typeface="Times New Roman" pitchFamily="18" charset="0"/>
              </a:rPr>
              <a:t> </a:t>
            </a:r>
            <a:r>
              <a:rPr lang="ru-RU" sz="1400" dirty="0" smtClean="0">
                <a:solidFill>
                  <a:schemeClr val="tx2">
                    <a:lumMod val="75000"/>
                  </a:schemeClr>
                </a:solidFill>
                <a:latin typeface="Times New Roman" pitchFamily="18" charset="0"/>
                <a:cs typeface="Times New Roman" pitchFamily="18" charset="0"/>
              </a:rPr>
              <a:t>с согласия законного представителя</a:t>
            </a:r>
            <a:endParaRPr lang="ru-RU" sz="1400" u="sng" dirty="0">
              <a:solidFill>
                <a:schemeClr val="tx2">
                  <a:lumMod val="75000"/>
                </a:schemeClr>
              </a:solidFill>
              <a:latin typeface="Times New Roman" pitchFamily="18" charset="0"/>
              <a:cs typeface="Times New Roman" pitchFamily="18" charset="0"/>
            </a:endParaRPr>
          </a:p>
        </p:txBody>
      </p:sp>
      <p:sp>
        <p:nvSpPr>
          <p:cNvPr id="6" name="Скругленный прямоугольник 5"/>
          <p:cNvSpPr/>
          <p:nvPr/>
        </p:nvSpPr>
        <p:spPr>
          <a:xfrm>
            <a:off x="3262139" y="1031007"/>
            <a:ext cx="2664296" cy="1872208"/>
          </a:xfrm>
          <a:prstGeom prst="roundRect">
            <a:avLst>
              <a:gd name="adj" fmla="val 4966"/>
            </a:avLst>
          </a:prstGeom>
          <a:gradFill>
            <a:gsLst>
              <a:gs pos="0">
                <a:schemeClr val="accent1">
                  <a:tint val="66000"/>
                  <a:satMod val="160000"/>
                </a:schemeClr>
              </a:gs>
              <a:gs pos="50000">
                <a:schemeClr val="accent1">
                  <a:tint val="44500"/>
                  <a:satMod val="160000"/>
                </a:schemeClr>
              </a:gs>
              <a:gs pos="100000">
                <a:srgbClr val="C6D4EC"/>
              </a:gs>
            </a:gsLst>
            <a:lin ang="5400000" scaled="0"/>
          </a:gradFill>
          <a:ln w="15875">
            <a:gradFill>
              <a:gsLst>
                <a:gs pos="0">
                  <a:schemeClr val="tx2">
                    <a:lumMod val="60000"/>
                    <a:lumOff val="40000"/>
                  </a:schemeClr>
                </a:gs>
                <a:gs pos="50000">
                  <a:schemeClr val="accent1">
                    <a:tint val="44500"/>
                    <a:satMod val="160000"/>
                  </a:schemeClr>
                </a:gs>
                <a:gs pos="100000">
                  <a:schemeClr val="tx2">
                    <a:lumMod val="60000"/>
                    <a:lumOff val="4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1600" u="sng" dirty="0">
                <a:solidFill>
                  <a:schemeClr val="tx2">
                    <a:lumMod val="75000"/>
                  </a:schemeClr>
                </a:solidFill>
                <a:latin typeface="Times New Roman" pitchFamily="18" charset="0"/>
                <a:cs typeface="Times New Roman" pitchFamily="18" charset="0"/>
              </a:rPr>
              <a:t>ч. 2 ст. 41 закона «О СМИ»: </a:t>
            </a:r>
            <a:r>
              <a:rPr lang="ru-RU" sz="1400" dirty="0">
                <a:solidFill>
                  <a:schemeClr val="tx2">
                    <a:lumMod val="75000"/>
                  </a:schemeClr>
                </a:solidFill>
                <a:latin typeface="Times New Roman" pitchFamily="18" charset="0"/>
                <a:cs typeface="Times New Roman" pitchFamily="18" charset="0"/>
              </a:rPr>
              <a:t>редакция обязана сохранять в тайне источник информации и не вправе называть лицо, предоставившее сведения с условием неразглашения его имени</a:t>
            </a:r>
          </a:p>
        </p:txBody>
      </p:sp>
      <p:sp>
        <p:nvSpPr>
          <p:cNvPr id="7" name="Скругленный прямоугольник 6"/>
          <p:cNvSpPr/>
          <p:nvPr/>
        </p:nvSpPr>
        <p:spPr>
          <a:xfrm>
            <a:off x="3262139" y="3050282"/>
            <a:ext cx="2664296" cy="1872208"/>
          </a:xfrm>
          <a:prstGeom prst="roundRect">
            <a:avLst>
              <a:gd name="adj" fmla="val 4966"/>
            </a:avLst>
          </a:prstGeom>
          <a:gradFill>
            <a:gsLst>
              <a:gs pos="0">
                <a:schemeClr val="accent1">
                  <a:tint val="66000"/>
                  <a:satMod val="160000"/>
                </a:schemeClr>
              </a:gs>
              <a:gs pos="50000">
                <a:schemeClr val="accent1">
                  <a:tint val="44500"/>
                  <a:satMod val="160000"/>
                </a:schemeClr>
              </a:gs>
              <a:gs pos="100000">
                <a:srgbClr val="C6D4EC"/>
              </a:gs>
            </a:gsLst>
            <a:lin ang="5400000" scaled="0"/>
          </a:gradFill>
          <a:ln w="15875">
            <a:gradFill>
              <a:gsLst>
                <a:gs pos="0">
                  <a:schemeClr val="tx2">
                    <a:lumMod val="60000"/>
                    <a:lumOff val="40000"/>
                  </a:schemeClr>
                </a:gs>
                <a:gs pos="50000">
                  <a:schemeClr val="accent1">
                    <a:tint val="44500"/>
                    <a:satMod val="160000"/>
                  </a:schemeClr>
                </a:gs>
                <a:gs pos="100000">
                  <a:schemeClr val="tx2">
                    <a:lumMod val="60000"/>
                    <a:lumOff val="4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ru-RU" sz="1600" u="sng" dirty="0">
                <a:solidFill>
                  <a:schemeClr val="tx2">
                    <a:lumMod val="75000"/>
                  </a:schemeClr>
                </a:solidFill>
                <a:latin typeface="Times New Roman" pitchFamily="18" charset="0"/>
                <a:cs typeface="Times New Roman" pitchFamily="18" charset="0"/>
              </a:rPr>
              <a:t>п. 4 ст. 49 закона «О СМИ» </a:t>
            </a:r>
            <a:r>
              <a:rPr lang="ru-RU" sz="1400" dirty="0">
                <a:solidFill>
                  <a:schemeClr val="tx2">
                    <a:lumMod val="75000"/>
                  </a:schemeClr>
                </a:solidFill>
                <a:latin typeface="Times New Roman" pitchFamily="18" charset="0"/>
                <a:cs typeface="Times New Roman" pitchFamily="18" charset="0"/>
              </a:rPr>
              <a:t>журналист обязан:  сохранять конфиденциальность информации и (или) ее </a:t>
            </a:r>
            <a:r>
              <a:rPr lang="ru-RU" sz="1400" dirty="0" smtClean="0">
                <a:solidFill>
                  <a:schemeClr val="tx2">
                    <a:lumMod val="75000"/>
                  </a:schemeClr>
                </a:solidFill>
                <a:latin typeface="Times New Roman" pitchFamily="18" charset="0"/>
                <a:cs typeface="Times New Roman" pitchFamily="18" charset="0"/>
              </a:rPr>
              <a:t>источника</a:t>
            </a:r>
            <a:endParaRPr lang="ru-RU" sz="1400" dirty="0">
              <a:solidFill>
                <a:schemeClr val="tx2">
                  <a:lumMod val="75000"/>
                </a:schemeClr>
              </a:solidFill>
              <a:latin typeface="Times New Roman" pitchFamily="18" charset="0"/>
              <a:cs typeface="Times New Roman" pitchFamily="18" charset="0"/>
            </a:endParaRPr>
          </a:p>
        </p:txBody>
      </p:sp>
      <p:sp>
        <p:nvSpPr>
          <p:cNvPr id="8" name="Скругленный прямоугольник 7"/>
          <p:cNvSpPr/>
          <p:nvPr/>
        </p:nvSpPr>
        <p:spPr>
          <a:xfrm>
            <a:off x="6043972" y="1031007"/>
            <a:ext cx="2664296" cy="1872208"/>
          </a:xfrm>
          <a:prstGeom prst="roundRect">
            <a:avLst>
              <a:gd name="adj" fmla="val 4966"/>
            </a:avLst>
          </a:prstGeom>
          <a:gradFill>
            <a:gsLst>
              <a:gs pos="0">
                <a:schemeClr val="accent1">
                  <a:tint val="66000"/>
                  <a:satMod val="160000"/>
                </a:schemeClr>
              </a:gs>
              <a:gs pos="50000">
                <a:schemeClr val="accent1">
                  <a:tint val="44500"/>
                  <a:satMod val="160000"/>
                </a:schemeClr>
              </a:gs>
              <a:gs pos="100000">
                <a:srgbClr val="C6D4EC"/>
              </a:gs>
            </a:gsLst>
            <a:lin ang="5400000" scaled="0"/>
          </a:gradFill>
          <a:ln w="15875">
            <a:gradFill>
              <a:gsLst>
                <a:gs pos="0">
                  <a:schemeClr val="tx2">
                    <a:lumMod val="60000"/>
                    <a:lumOff val="40000"/>
                  </a:schemeClr>
                </a:gs>
                <a:gs pos="50000">
                  <a:schemeClr val="accent1">
                    <a:tint val="44500"/>
                    <a:satMod val="160000"/>
                  </a:schemeClr>
                </a:gs>
                <a:gs pos="100000">
                  <a:schemeClr val="tx2">
                    <a:lumMod val="60000"/>
                    <a:lumOff val="4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u="sng" dirty="0">
                <a:solidFill>
                  <a:schemeClr val="tx2">
                    <a:lumMod val="75000"/>
                  </a:schemeClr>
                </a:solidFill>
                <a:latin typeface="Times New Roman" pitchFamily="18" charset="0"/>
                <a:cs typeface="Times New Roman" pitchFamily="18" charset="0"/>
              </a:rPr>
              <a:t>ч. 3 ст. 41 закона «О СМИ»: </a:t>
            </a:r>
            <a:r>
              <a:rPr lang="ru-RU" sz="1400" dirty="0">
                <a:solidFill>
                  <a:schemeClr val="tx2">
                    <a:lumMod val="75000"/>
                  </a:schemeClr>
                </a:solidFill>
                <a:latin typeface="Times New Roman" pitchFamily="18" charset="0"/>
                <a:cs typeface="Times New Roman" pitchFamily="18" charset="0"/>
              </a:rPr>
              <a:t>редакция не вправе разглашать в распространяемых сообщениях и материалах сведения, прямо или косвенно указывающие на личность несовершеннолетнего, совершившего преступление</a:t>
            </a:r>
          </a:p>
        </p:txBody>
      </p:sp>
      <p:sp>
        <p:nvSpPr>
          <p:cNvPr id="9" name="Скругленный прямоугольник 8"/>
          <p:cNvSpPr/>
          <p:nvPr/>
        </p:nvSpPr>
        <p:spPr>
          <a:xfrm>
            <a:off x="6043972" y="3050282"/>
            <a:ext cx="2664296" cy="1872208"/>
          </a:xfrm>
          <a:prstGeom prst="roundRect">
            <a:avLst>
              <a:gd name="adj" fmla="val 4966"/>
            </a:avLst>
          </a:prstGeom>
          <a:gradFill>
            <a:gsLst>
              <a:gs pos="0">
                <a:schemeClr val="accent1">
                  <a:tint val="66000"/>
                  <a:satMod val="160000"/>
                </a:schemeClr>
              </a:gs>
              <a:gs pos="50000">
                <a:schemeClr val="accent1">
                  <a:tint val="44500"/>
                  <a:satMod val="160000"/>
                </a:schemeClr>
              </a:gs>
              <a:gs pos="100000">
                <a:srgbClr val="C6D4EC"/>
              </a:gs>
            </a:gsLst>
            <a:lin ang="5400000" scaled="0"/>
          </a:gradFill>
          <a:ln w="15875">
            <a:gradFill>
              <a:gsLst>
                <a:gs pos="0">
                  <a:schemeClr val="tx2">
                    <a:lumMod val="60000"/>
                    <a:lumOff val="40000"/>
                  </a:schemeClr>
                </a:gs>
                <a:gs pos="50000">
                  <a:schemeClr val="accent1">
                    <a:tint val="44500"/>
                    <a:satMod val="160000"/>
                  </a:schemeClr>
                </a:gs>
                <a:gs pos="100000">
                  <a:schemeClr val="tx2">
                    <a:lumMod val="60000"/>
                    <a:lumOff val="4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600" u="sng" dirty="0">
                <a:solidFill>
                  <a:schemeClr val="tx2">
                    <a:lumMod val="75000"/>
                  </a:schemeClr>
                </a:solidFill>
                <a:latin typeface="Times New Roman" pitchFamily="18" charset="0"/>
                <a:cs typeface="Times New Roman" pitchFamily="18" charset="0"/>
              </a:rPr>
              <a:t>п. 5 ст. 49 закона «О СМИ» </a:t>
            </a:r>
            <a:r>
              <a:rPr lang="ru-RU" sz="1400" dirty="0">
                <a:solidFill>
                  <a:schemeClr val="tx2">
                    <a:lumMod val="75000"/>
                  </a:schemeClr>
                </a:solidFill>
                <a:latin typeface="Times New Roman" pitchFamily="18" charset="0"/>
                <a:cs typeface="Times New Roman" pitchFamily="18" charset="0"/>
              </a:rPr>
              <a:t>журналист обязан получать согласие (за исключением случаев, когда это необходимо для защиты общественных интересов) на распространение в средстве массовой информации сведений о личной </a:t>
            </a:r>
            <a:r>
              <a:rPr lang="ru-RU" sz="1400" dirty="0" smtClean="0">
                <a:solidFill>
                  <a:schemeClr val="tx2">
                    <a:lumMod val="75000"/>
                  </a:schemeClr>
                </a:solidFill>
                <a:latin typeface="Times New Roman" pitchFamily="18" charset="0"/>
                <a:cs typeface="Times New Roman" pitchFamily="18" charset="0"/>
              </a:rPr>
              <a:t>жизни гражданина</a:t>
            </a:r>
            <a:endParaRPr lang="ru-RU" sz="1400" dirty="0">
              <a:solidFill>
                <a:schemeClr val="tx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6891931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553998"/>
          </a:xfrm>
        </p:spPr>
        <p:txBody>
          <a:bodyPr/>
          <a:lstStyle/>
          <a:p>
            <a:r>
              <a:rPr lang="ru-RU" sz="1800" dirty="0">
                <a:solidFill>
                  <a:schemeClr val="tx2"/>
                </a:solidFill>
                <a:latin typeface="Times New Roman" pitchFamily="18" charset="0"/>
                <a:cs typeface="Times New Roman" pitchFamily="18" charset="0"/>
              </a:rPr>
              <a:t>Распространение в СМИ сведений, порочащих честь, достоинство и деловую </a:t>
            </a:r>
            <a:r>
              <a:rPr lang="ru-RU" sz="1800" dirty="0" smtClean="0">
                <a:solidFill>
                  <a:schemeClr val="tx2"/>
                </a:solidFill>
                <a:latin typeface="Times New Roman" pitchFamily="18" charset="0"/>
                <a:cs typeface="Times New Roman" pitchFamily="18" charset="0"/>
              </a:rPr>
              <a:t>репутацию.</a:t>
            </a:r>
            <a:endParaRPr lang="ru-RU" sz="1800" dirty="0">
              <a:solidFill>
                <a:schemeClr val="tx2"/>
              </a:solidFill>
              <a:latin typeface="Times New Roman" pitchFamily="18" charset="0"/>
              <a:cs typeface="Times New Roman" pitchFamily="18" charset="0"/>
            </a:endParaRPr>
          </a:p>
        </p:txBody>
      </p:sp>
      <p:sp>
        <p:nvSpPr>
          <p:cNvPr id="3" name="Текст 2"/>
          <p:cNvSpPr>
            <a:spLocks noGrp="1"/>
          </p:cNvSpPr>
          <p:nvPr>
            <p:ph type="body" idx="1"/>
          </p:nvPr>
        </p:nvSpPr>
        <p:spPr>
          <a:xfrm>
            <a:off x="323528" y="771550"/>
            <a:ext cx="8640960" cy="4248472"/>
          </a:xfrm>
        </p:spPr>
        <p:txBody>
          <a:bodyPr/>
          <a:lstStyle/>
          <a:p>
            <a:pPr algn="just"/>
            <a:r>
              <a:rPr lang="ru-RU" sz="1800" dirty="0" smtClean="0">
                <a:solidFill>
                  <a:schemeClr val="tx2"/>
                </a:solidFill>
                <a:latin typeface="Times New Roman" pitchFamily="18" charset="0"/>
                <a:cs typeface="Times New Roman" pitchFamily="18" charset="0"/>
              </a:rPr>
              <a:t>        Данный </a:t>
            </a:r>
            <a:r>
              <a:rPr lang="ru-RU" sz="1800" dirty="0">
                <a:solidFill>
                  <a:schemeClr val="tx2"/>
                </a:solidFill>
                <a:latin typeface="Times New Roman" pitchFamily="18" charset="0"/>
                <a:cs typeface="Times New Roman" pitchFamily="18" charset="0"/>
              </a:rPr>
              <a:t>вопрос регулируется ст. 152 ГК РФ и статьями 43, 44, 45, </a:t>
            </a:r>
            <a:r>
              <a:rPr lang="ru-RU" sz="1800" dirty="0" smtClean="0">
                <a:solidFill>
                  <a:schemeClr val="tx2"/>
                </a:solidFill>
                <a:latin typeface="Times New Roman" pitchFamily="18" charset="0"/>
                <a:cs typeface="Times New Roman" pitchFamily="18" charset="0"/>
              </a:rPr>
              <a:t>46, 57 </a:t>
            </a:r>
            <a:r>
              <a:rPr lang="ru-RU" sz="1800" dirty="0">
                <a:solidFill>
                  <a:schemeClr val="tx2"/>
                </a:solidFill>
                <a:latin typeface="Times New Roman" pitchFamily="18" charset="0"/>
                <a:cs typeface="Times New Roman" pitchFamily="18" charset="0"/>
              </a:rPr>
              <a:t>Закона «О СМИ».</a:t>
            </a:r>
          </a:p>
          <a:p>
            <a:pPr algn="just"/>
            <a:r>
              <a:rPr lang="ru-RU" sz="1800" dirty="0" smtClean="0">
                <a:solidFill>
                  <a:schemeClr val="tx2"/>
                </a:solidFill>
                <a:latin typeface="Times New Roman" pitchFamily="18" charset="0"/>
                <a:cs typeface="Times New Roman" pitchFamily="18" charset="0"/>
              </a:rPr>
              <a:t>         Принятие </a:t>
            </a:r>
            <a:r>
              <a:rPr lang="ru-RU" sz="1800" dirty="0">
                <a:solidFill>
                  <a:schemeClr val="tx2"/>
                </a:solidFill>
                <a:latin typeface="Times New Roman" pitchFamily="18" charset="0"/>
                <a:cs typeface="Times New Roman" pitchFamily="18" charset="0"/>
              </a:rPr>
              <a:t>решения о том, является ли распространённая информация  информацией, порочащей честь, достоинство и деловую репутации граждан и организаций, не входит в компетенцию </a:t>
            </a:r>
            <a:r>
              <a:rPr lang="ru-RU" sz="1800" dirty="0" err="1">
                <a:solidFill>
                  <a:schemeClr val="tx2"/>
                </a:solidFill>
                <a:latin typeface="Times New Roman" pitchFamily="18" charset="0"/>
                <a:cs typeface="Times New Roman" pitchFamily="18" charset="0"/>
              </a:rPr>
              <a:t>Роскомнадзора</a:t>
            </a:r>
            <a:r>
              <a:rPr lang="ru-RU" sz="1800" dirty="0">
                <a:solidFill>
                  <a:schemeClr val="tx2"/>
                </a:solidFill>
                <a:latin typeface="Times New Roman" pitchFamily="18" charset="0"/>
                <a:cs typeface="Times New Roman" pitchFamily="18" charset="0"/>
              </a:rPr>
              <a:t> и его территориальных органов и в соответствии со ст. 152 ГК РФ рассматривается судом по иску лица, чьи законные </a:t>
            </a:r>
            <a:r>
              <a:rPr lang="ru-RU" sz="1800" dirty="0" smtClean="0">
                <a:solidFill>
                  <a:schemeClr val="tx2"/>
                </a:solidFill>
                <a:latin typeface="Times New Roman" pitchFamily="18" charset="0"/>
                <a:cs typeface="Times New Roman" pitchFamily="18" charset="0"/>
              </a:rPr>
              <a:t>права </a:t>
            </a:r>
            <a:r>
              <a:rPr lang="ru-RU" sz="1800" dirty="0">
                <a:solidFill>
                  <a:schemeClr val="tx2"/>
                </a:solidFill>
                <a:latin typeface="Times New Roman" pitchFamily="18" charset="0"/>
                <a:cs typeface="Times New Roman" pitchFamily="18" charset="0"/>
              </a:rPr>
              <a:t>и интересы были нарушены</a:t>
            </a:r>
            <a:r>
              <a:rPr lang="ru-RU" sz="1800" dirty="0" smtClean="0">
                <a:solidFill>
                  <a:schemeClr val="tx2"/>
                </a:solidFill>
                <a:latin typeface="Times New Roman" pitchFamily="18" charset="0"/>
                <a:cs typeface="Times New Roman" pitchFamily="18" charset="0"/>
              </a:rPr>
              <a:t>.</a:t>
            </a:r>
          </a:p>
          <a:p>
            <a:pPr>
              <a:spcBef>
                <a:spcPts val="0"/>
              </a:spcBef>
            </a:pPr>
            <a:r>
              <a:rPr lang="ru-RU" sz="1800" dirty="0" smtClean="0">
                <a:solidFill>
                  <a:schemeClr val="tx2"/>
                </a:solidFill>
                <a:latin typeface="Times New Roman" pitchFamily="18" charset="0"/>
                <a:cs typeface="Times New Roman" pitchFamily="18" charset="0"/>
              </a:rPr>
              <a:t>         Сведения</a:t>
            </a:r>
            <a:r>
              <a:rPr lang="ru-RU" sz="1800" dirty="0">
                <a:solidFill>
                  <a:schemeClr val="tx2"/>
                </a:solidFill>
                <a:latin typeface="Times New Roman" pitchFamily="18" charset="0"/>
                <a:cs typeface="Times New Roman" pitchFamily="18" charset="0"/>
              </a:rPr>
              <a:t>, порочащие честь, достоинство и деловую репутацию:</a:t>
            </a:r>
          </a:p>
          <a:p>
            <a:pPr algn="just">
              <a:spcBef>
                <a:spcPts val="0"/>
              </a:spcBef>
            </a:pPr>
            <a:r>
              <a:rPr lang="ru-RU" sz="1800" dirty="0">
                <a:solidFill>
                  <a:schemeClr val="tx2"/>
                </a:solidFill>
                <a:latin typeface="Times New Roman" pitchFamily="18" charset="0"/>
                <a:cs typeface="Times New Roman" pitchFamily="18" charset="0"/>
              </a:rPr>
              <a:t>- должны быть опровергнуты в тех же средствах массовой информации;</a:t>
            </a:r>
          </a:p>
          <a:p>
            <a:pPr algn="just">
              <a:spcBef>
                <a:spcPts val="0"/>
              </a:spcBef>
            </a:pPr>
            <a:r>
              <a:rPr lang="ru-RU" sz="1800" dirty="0">
                <a:solidFill>
                  <a:schemeClr val="tx2"/>
                </a:solidFill>
                <a:latin typeface="Times New Roman" pitchFamily="18" charset="0"/>
                <a:cs typeface="Times New Roman" pitchFamily="18" charset="0"/>
              </a:rPr>
              <a:t>- если опровержение невозможно довести до всеобщего сведения, гражданин вправе требовать удаления соответствующей информации, а также пресечения или запрещения дальнейшего распространения указанных сведений путем изъятия и уничтожения экземпляров материальных носителей, содержащих указанные сведения, если без уничтожения таких экземпляров материальных носителей удаление соответствующей информации невозможно;</a:t>
            </a:r>
          </a:p>
          <a:p>
            <a:pPr>
              <a:spcBef>
                <a:spcPts val="0"/>
              </a:spcBef>
            </a:pP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36083605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246221"/>
          </a:xfrm>
        </p:spPr>
        <p:txBody>
          <a:bodyPr/>
          <a:lstStyle/>
          <a:p>
            <a:r>
              <a:rPr lang="ru-RU" sz="1600" dirty="0">
                <a:solidFill>
                  <a:schemeClr val="tx2"/>
                </a:solidFill>
                <a:latin typeface="Times New Roman" pitchFamily="18" charset="0"/>
                <a:cs typeface="Times New Roman" pitchFamily="18" charset="0"/>
              </a:rPr>
              <a:t>Распространение в СМИ сведений, порочащих честь, достоинство и деловую </a:t>
            </a:r>
            <a:r>
              <a:rPr lang="ru-RU" sz="1600" dirty="0" smtClean="0">
                <a:solidFill>
                  <a:schemeClr val="tx2"/>
                </a:solidFill>
                <a:latin typeface="Times New Roman" pitchFamily="18" charset="0"/>
                <a:cs typeface="Times New Roman" pitchFamily="18" charset="0"/>
              </a:rPr>
              <a:t>репутацию.</a:t>
            </a:r>
            <a:endParaRPr lang="ru-RU" sz="1600" dirty="0">
              <a:solidFill>
                <a:schemeClr val="tx2"/>
              </a:solidFill>
              <a:latin typeface="Times New Roman" pitchFamily="18" charset="0"/>
              <a:cs typeface="Times New Roman" pitchFamily="18" charset="0"/>
            </a:endParaRPr>
          </a:p>
        </p:txBody>
      </p:sp>
      <p:sp>
        <p:nvSpPr>
          <p:cNvPr id="3" name="Текст 2"/>
          <p:cNvSpPr>
            <a:spLocks noGrp="1"/>
          </p:cNvSpPr>
          <p:nvPr>
            <p:ph type="body" idx="1"/>
          </p:nvPr>
        </p:nvSpPr>
        <p:spPr>
          <a:xfrm>
            <a:off x="379413" y="555527"/>
            <a:ext cx="8385175" cy="4392487"/>
          </a:xfrm>
        </p:spPr>
        <p:txBody>
          <a:bodyPr/>
          <a:lstStyle/>
          <a:p>
            <a:pPr algn="just">
              <a:spcBef>
                <a:spcPts val="0"/>
              </a:spcBef>
            </a:pPr>
            <a:r>
              <a:rPr lang="ru-RU" sz="1800" dirty="0" smtClean="0">
                <a:solidFill>
                  <a:schemeClr val="tx2"/>
                </a:solidFill>
                <a:latin typeface="Times New Roman" pitchFamily="18" charset="0"/>
                <a:cs typeface="Times New Roman" pitchFamily="18" charset="0"/>
              </a:rPr>
              <a:t>      - </a:t>
            </a:r>
            <a:r>
              <a:rPr lang="ru-RU" sz="1800" dirty="0">
                <a:solidFill>
                  <a:schemeClr val="tx2"/>
                </a:solidFill>
                <a:latin typeface="Times New Roman" pitchFamily="18" charset="0"/>
                <a:cs typeface="Times New Roman" pitchFamily="18" charset="0"/>
              </a:rPr>
              <a:t>гражданин вправе требовать удаления соответствующей информации, а также опровержения указанных сведений способом, обеспечивающим доведение опровержения до пользователей сети "Интернет";</a:t>
            </a:r>
          </a:p>
          <a:p>
            <a:pPr algn="just">
              <a:spcBef>
                <a:spcPts val="0"/>
              </a:spcBef>
            </a:pPr>
            <a:r>
              <a:rPr lang="ru-RU" sz="1800" dirty="0" smtClean="0">
                <a:solidFill>
                  <a:schemeClr val="tx2"/>
                </a:solidFill>
                <a:latin typeface="Times New Roman" pitchFamily="18" charset="0"/>
                <a:cs typeface="Times New Roman" pitchFamily="18" charset="0"/>
              </a:rPr>
              <a:t>      - </a:t>
            </a:r>
            <a:r>
              <a:rPr lang="ru-RU" sz="1800" dirty="0">
                <a:solidFill>
                  <a:schemeClr val="tx2"/>
                </a:solidFill>
                <a:latin typeface="Times New Roman" pitchFamily="18" charset="0"/>
                <a:cs typeface="Times New Roman" pitchFamily="18" charset="0"/>
              </a:rPr>
              <a:t>гражданин, в отношении которого распространены сведения, порочащие его честь, достоинство или деловую репутацию, наряду с опровержением таких сведений или опубликованием своего ответа вправе требовать возмещения убытков и компенсации морального вреда, причиненных распространением таких сведений.;</a:t>
            </a:r>
          </a:p>
          <a:p>
            <a:pPr algn="just">
              <a:spcBef>
                <a:spcPts val="0"/>
              </a:spcBef>
            </a:pPr>
            <a:r>
              <a:rPr lang="ru-RU" sz="1800" dirty="0" smtClean="0">
                <a:solidFill>
                  <a:schemeClr val="tx2"/>
                </a:solidFill>
                <a:latin typeface="Times New Roman" pitchFamily="18" charset="0"/>
                <a:cs typeface="Times New Roman" pitchFamily="18" charset="0"/>
              </a:rPr>
              <a:t>      - </a:t>
            </a:r>
            <a:r>
              <a:rPr lang="ru-RU" sz="1800" dirty="0">
                <a:solidFill>
                  <a:schemeClr val="tx2"/>
                </a:solidFill>
                <a:latin typeface="Times New Roman" pitchFamily="18" charset="0"/>
                <a:cs typeface="Times New Roman" pitchFamily="18" charset="0"/>
              </a:rPr>
              <a:t>правила настоящей статьи о защите деловой репутации гражданина, за исключением положений о компенсации морального вреда, соответственно применяются к защите деловой репутации юридического лица.</a:t>
            </a:r>
          </a:p>
          <a:p>
            <a:pPr algn="just">
              <a:spcBef>
                <a:spcPts val="0"/>
              </a:spcBef>
            </a:pPr>
            <a:r>
              <a:rPr lang="ru-RU" sz="1800" dirty="0" smtClean="0">
                <a:solidFill>
                  <a:schemeClr val="tx2"/>
                </a:solidFill>
                <a:latin typeface="Times New Roman" pitchFamily="18" charset="0"/>
                <a:cs typeface="Times New Roman" pitchFamily="18" charset="0"/>
              </a:rPr>
              <a:t>      В </a:t>
            </a:r>
            <a:r>
              <a:rPr lang="ru-RU" sz="1800" dirty="0">
                <a:solidFill>
                  <a:schemeClr val="tx2"/>
                </a:solidFill>
                <a:latin typeface="Times New Roman" pitchFamily="18" charset="0"/>
                <a:cs typeface="Times New Roman" pitchFamily="18" charset="0"/>
              </a:rPr>
              <a:t>соответствии с п. 3 ч. 5 ст. 15.1 Федерального закона от </a:t>
            </a:r>
            <a:r>
              <a:rPr lang="ru-RU" sz="1800" dirty="0" smtClean="0">
                <a:solidFill>
                  <a:schemeClr val="tx2"/>
                </a:solidFill>
                <a:latin typeface="Times New Roman" pitchFamily="18" charset="0"/>
                <a:cs typeface="Times New Roman" pitchFamily="18" charset="0"/>
              </a:rPr>
              <a:t>27.07.2006 № </a:t>
            </a:r>
            <a:r>
              <a:rPr lang="ru-RU" sz="1800" dirty="0">
                <a:solidFill>
                  <a:schemeClr val="tx2"/>
                </a:solidFill>
                <a:latin typeface="Times New Roman" pitchFamily="18" charset="0"/>
                <a:cs typeface="Times New Roman" pitchFamily="18" charset="0"/>
              </a:rPr>
              <a:t>149-ФЗ «Об информации, информационных технологий и о защите информации» доступ к информации, распространяемой в сети "Интернет", порочащей честь, достоинство или деловую репутацию гражданина либо деловую репутацию юридического лица, может быть ограничен на основании постановления судебного пристава-исполнителя. </a:t>
            </a:r>
          </a:p>
          <a:p>
            <a:endParaRPr lang="ru-RU" dirty="0"/>
          </a:p>
        </p:txBody>
      </p:sp>
    </p:spTree>
    <p:extLst>
      <p:ext uri="{BB962C8B-B14F-4D97-AF65-F5344CB8AC3E}">
        <p14:creationId xmlns:p14="http://schemas.microsoft.com/office/powerpoint/2010/main" val="3399992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307777"/>
          </a:xfrm>
        </p:spPr>
        <p:txBody>
          <a:bodyPr/>
          <a:lstStyle/>
          <a:p>
            <a:r>
              <a:rPr lang="ru-RU" dirty="0">
                <a:latin typeface="Times New Roman" pitchFamily="18" charset="0"/>
                <a:cs typeface="Times New Roman" pitchFamily="18" charset="0"/>
              </a:rPr>
              <a:t>Контактные </a:t>
            </a:r>
            <a:r>
              <a:rPr lang="ru-RU" dirty="0" smtClean="0">
                <a:latin typeface="Times New Roman" pitchFamily="18" charset="0"/>
                <a:cs typeface="Times New Roman" pitchFamily="18" charset="0"/>
              </a:rPr>
              <a:t>данные</a:t>
            </a:r>
            <a:endParaRPr lang="ru-RU" dirty="0">
              <a:latin typeface="Times New Roman" pitchFamily="18" charset="0"/>
              <a:cs typeface="Times New Roman" pitchFamily="18" charset="0"/>
            </a:endParaRPr>
          </a:p>
        </p:txBody>
      </p:sp>
      <p:sp>
        <p:nvSpPr>
          <p:cNvPr id="3" name="Текст 2"/>
          <p:cNvSpPr>
            <a:spLocks noGrp="1"/>
          </p:cNvSpPr>
          <p:nvPr>
            <p:ph type="body" idx="1"/>
          </p:nvPr>
        </p:nvSpPr>
        <p:spPr>
          <a:xfrm>
            <a:off x="379413" y="555526"/>
            <a:ext cx="8385175" cy="4392489"/>
          </a:xfrm>
        </p:spPr>
        <p:txBody>
          <a:bodyPr/>
          <a:lstStyle/>
          <a:p>
            <a:r>
              <a:rPr lang="ru-RU" sz="1800" b="1" dirty="0" smtClean="0">
                <a:solidFill>
                  <a:schemeClr val="tx2"/>
                </a:solidFill>
                <a:latin typeface="Times New Roman" pitchFamily="18" charset="0"/>
                <a:cs typeface="Times New Roman" pitchFamily="18" charset="0"/>
              </a:rPr>
              <a:t>Сайт </a:t>
            </a:r>
            <a:r>
              <a:rPr lang="ru-RU" sz="1800" b="1" dirty="0" err="1" smtClean="0">
                <a:solidFill>
                  <a:schemeClr val="tx2"/>
                </a:solidFill>
                <a:latin typeface="Times New Roman" pitchFamily="18" charset="0"/>
                <a:cs typeface="Times New Roman" pitchFamily="18" charset="0"/>
              </a:rPr>
              <a:t>Роскомнадзора</a:t>
            </a:r>
            <a:r>
              <a:rPr lang="ru-RU" sz="1800" b="1" dirty="0" smtClean="0">
                <a:solidFill>
                  <a:schemeClr val="tx2"/>
                </a:solidFill>
                <a:latin typeface="Times New Roman" pitchFamily="18" charset="0"/>
                <a:cs typeface="Times New Roman" pitchFamily="18" charset="0"/>
              </a:rPr>
              <a:t>: </a:t>
            </a:r>
            <a:r>
              <a:rPr lang="ru-RU" sz="1800" b="1" u="sng" dirty="0" smtClean="0">
                <a:solidFill>
                  <a:schemeClr val="tx2"/>
                </a:solidFill>
                <a:latin typeface="Times New Roman" pitchFamily="18" charset="0"/>
                <a:cs typeface="Times New Roman" pitchFamily="18" charset="0"/>
                <a:hlinkClick r:id="rId2"/>
              </a:rPr>
              <a:t>http://rkn.gov.ru</a:t>
            </a:r>
            <a:r>
              <a:rPr lang="ru-RU" sz="1800" b="1" dirty="0" smtClean="0">
                <a:solidFill>
                  <a:schemeClr val="tx2"/>
                </a:solidFill>
                <a:latin typeface="Times New Roman" pitchFamily="18" charset="0"/>
                <a:cs typeface="Times New Roman" pitchFamily="18" charset="0"/>
              </a:rPr>
              <a:t>.</a:t>
            </a:r>
          </a:p>
          <a:p>
            <a:r>
              <a:rPr lang="ru-RU" sz="1800" b="1" dirty="0" smtClean="0">
                <a:solidFill>
                  <a:schemeClr val="tx2"/>
                </a:solidFill>
                <a:latin typeface="Times New Roman" pitchFamily="18" charset="0"/>
                <a:cs typeface="Times New Roman" pitchFamily="18" charset="0"/>
              </a:rPr>
              <a:t>Сайт Управления </a:t>
            </a:r>
            <a:r>
              <a:rPr lang="ru-RU" sz="1800" b="1" dirty="0" err="1" smtClean="0">
                <a:solidFill>
                  <a:schemeClr val="tx2"/>
                </a:solidFill>
                <a:latin typeface="Times New Roman" pitchFamily="18" charset="0"/>
                <a:cs typeface="Times New Roman" pitchFamily="18" charset="0"/>
              </a:rPr>
              <a:t>Роскомнадзора</a:t>
            </a:r>
            <a:r>
              <a:rPr lang="ru-RU" sz="1800" b="1" dirty="0" smtClean="0">
                <a:solidFill>
                  <a:schemeClr val="tx2"/>
                </a:solidFill>
                <a:latin typeface="Times New Roman" pitchFamily="18" charset="0"/>
                <a:cs typeface="Times New Roman" pitchFamily="18" charset="0"/>
              </a:rPr>
              <a:t> по Оренбургской области: </a:t>
            </a:r>
            <a:r>
              <a:rPr lang="ru-RU" sz="1800" b="1" u="sng" dirty="0" smtClean="0">
                <a:solidFill>
                  <a:schemeClr val="tx2"/>
                </a:solidFill>
                <a:latin typeface="Times New Roman" pitchFamily="18" charset="0"/>
                <a:cs typeface="Times New Roman" pitchFamily="18" charset="0"/>
                <a:hlinkClick r:id="rId3"/>
              </a:rPr>
              <a:t>http://56.rkn.gov.ru</a:t>
            </a:r>
            <a:r>
              <a:rPr lang="ru-RU" sz="1800" b="1" dirty="0" smtClean="0">
                <a:solidFill>
                  <a:schemeClr val="tx2"/>
                </a:solidFill>
                <a:latin typeface="Times New Roman" pitchFamily="18" charset="0"/>
                <a:cs typeface="Times New Roman" pitchFamily="18" charset="0"/>
              </a:rPr>
              <a:t>.</a:t>
            </a:r>
          </a:p>
          <a:p>
            <a:r>
              <a:rPr lang="ru-RU" sz="1800" b="1" dirty="0" smtClean="0">
                <a:solidFill>
                  <a:schemeClr val="tx2"/>
                </a:solidFill>
                <a:latin typeface="Times New Roman" pitchFamily="18" charset="0"/>
                <a:cs typeface="Times New Roman" pitchFamily="18" charset="0"/>
              </a:rPr>
              <a:t>Телефоны: (3532) 38-76-03, 38-76-02, факс: 38-76-15.</a:t>
            </a:r>
          </a:p>
          <a:p>
            <a:pPr marL="3175" indent="-3175">
              <a:spcAft>
                <a:spcPts val="600"/>
              </a:spcAft>
              <a:buClr>
                <a:schemeClr val="hlink"/>
              </a:buClr>
              <a:buSzPct val="75000"/>
            </a:pPr>
            <a:r>
              <a:rPr kumimoji="1" lang="ru-RU" sz="1800" b="1" dirty="0" smtClean="0">
                <a:solidFill>
                  <a:schemeClr val="tx2"/>
                </a:solidFill>
                <a:latin typeface="Times New Roman" pitchFamily="18" charset="0"/>
                <a:cs typeface="Times New Roman" pitchFamily="18" charset="0"/>
              </a:rPr>
              <a:t>О</a:t>
            </a:r>
            <a:r>
              <a:rPr lang="ru-RU" sz="1800" b="1" dirty="0" smtClean="0">
                <a:solidFill>
                  <a:schemeClr val="tx2"/>
                </a:solidFill>
                <a:latin typeface="Times New Roman" pitchFamily="18" charset="0"/>
                <a:cs typeface="Times New Roman" pitchFamily="18" charset="0"/>
              </a:rPr>
              <a:t>тдел </a:t>
            </a:r>
            <a:r>
              <a:rPr lang="ru-RU" sz="1800" b="1" dirty="0">
                <a:solidFill>
                  <a:schemeClr val="tx2"/>
                </a:solidFill>
                <a:latin typeface="Times New Roman" pitchFamily="18" charset="0"/>
                <a:cs typeface="Times New Roman" pitchFamily="18" charset="0"/>
              </a:rPr>
              <a:t>по защите прав субъектов персональных данных и надзора в сфере информационных технологий: (3532) </a:t>
            </a:r>
            <a:r>
              <a:rPr lang="ru-RU" sz="1800" b="1" dirty="0" smtClean="0">
                <a:solidFill>
                  <a:schemeClr val="tx2"/>
                </a:solidFill>
                <a:latin typeface="Times New Roman" pitchFamily="18" charset="0"/>
                <a:cs typeface="Times New Roman" pitchFamily="18" charset="0"/>
              </a:rPr>
              <a:t>38-76-07, 38-76-08.</a:t>
            </a:r>
            <a:endParaRPr lang="ru-RU" sz="1800" b="1" dirty="0">
              <a:solidFill>
                <a:schemeClr val="tx2"/>
              </a:solidFill>
              <a:latin typeface="Times New Roman" pitchFamily="18" charset="0"/>
              <a:cs typeface="Times New Roman" pitchFamily="18" charset="0"/>
            </a:endParaRPr>
          </a:p>
          <a:p>
            <a:pPr indent="-3175">
              <a:spcBef>
                <a:spcPts val="0"/>
              </a:spcBef>
              <a:buClr>
                <a:schemeClr val="hlink"/>
              </a:buClr>
              <a:buSzPct val="75000"/>
            </a:pPr>
            <a:r>
              <a:rPr kumimoji="1" lang="ru-RU" sz="1800" b="1" dirty="0">
                <a:solidFill>
                  <a:schemeClr val="tx2"/>
                </a:solidFill>
                <a:latin typeface="Times New Roman" pitchFamily="18" charset="0"/>
                <a:cs typeface="Times New Roman" pitchFamily="18" charset="0"/>
              </a:rPr>
              <a:t>Электронный адрес Управления: </a:t>
            </a:r>
            <a:r>
              <a:rPr kumimoji="1" lang="en-US" sz="1800" b="1" dirty="0">
                <a:solidFill>
                  <a:schemeClr val="tx2"/>
                </a:solidFill>
                <a:latin typeface="Times New Roman" pitchFamily="18" charset="0"/>
                <a:cs typeface="Times New Roman" pitchFamily="18" charset="0"/>
                <a:hlinkClick r:id="rId4"/>
              </a:rPr>
              <a:t>rsockanc56@rkn.gov.ru</a:t>
            </a:r>
            <a:endParaRPr kumimoji="1" lang="en-US" sz="1800" b="1" dirty="0">
              <a:solidFill>
                <a:schemeClr val="tx2"/>
              </a:solidFill>
              <a:latin typeface="Times New Roman" pitchFamily="18" charset="0"/>
              <a:cs typeface="Times New Roman" pitchFamily="18" charset="0"/>
            </a:endParaRPr>
          </a:p>
          <a:p>
            <a:pPr indent="-3175">
              <a:spcBef>
                <a:spcPts val="0"/>
              </a:spcBef>
              <a:buClr>
                <a:schemeClr val="hlink"/>
              </a:buClr>
              <a:buSzPct val="75000"/>
            </a:pPr>
            <a:r>
              <a:rPr kumimoji="1" lang="ru-RU" sz="1800" b="1" dirty="0">
                <a:solidFill>
                  <a:schemeClr val="tx2"/>
                </a:solidFill>
                <a:latin typeface="Times New Roman" pitchFamily="18" charset="0"/>
                <a:cs typeface="Times New Roman" pitchFamily="18" charset="0"/>
              </a:rPr>
              <a:t>Портал</a:t>
            </a:r>
            <a:r>
              <a:rPr kumimoji="1" lang="en-US" sz="1800" b="1" dirty="0">
                <a:solidFill>
                  <a:schemeClr val="tx2"/>
                </a:solidFill>
                <a:latin typeface="Times New Roman" pitchFamily="18" charset="0"/>
                <a:cs typeface="Times New Roman" pitchFamily="18" charset="0"/>
              </a:rPr>
              <a:t> </a:t>
            </a:r>
            <a:r>
              <a:rPr kumimoji="1" lang="ru-RU" sz="1800" b="1" dirty="0">
                <a:solidFill>
                  <a:schemeClr val="tx2"/>
                </a:solidFill>
                <a:latin typeface="Times New Roman" pitchFamily="18" charset="0"/>
                <a:cs typeface="Times New Roman" pitchFamily="18" charset="0"/>
              </a:rPr>
              <a:t>персональных данных</a:t>
            </a:r>
            <a:r>
              <a:rPr kumimoji="1" lang="ru-RU" sz="2800" b="1" dirty="0">
                <a:solidFill>
                  <a:schemeClr val="tx2"/>
                </a:solidFill>
                <a:latin typeface="Times New Roman" pitchFamily="18" charset="0"/>
                <a:cs typeface="Times New Roman" pitchFamily="18" charset="0"/>
              </a:rPr>
              <a:t> </a:t>
            </a:r>
            <a:r>
              <a:rPr kumimoji="1" lang="en-US" sz="1800" b="1" u="sng" dirty="0">
                <a:solidFill>
                  <a:schemeClr val="tx2"/>
                </a:solidFill>
                <a:latin typeface="Times New Roman" pitchFamily="18" charset="0"/>
                <a:cs typeface="Times New Roman" pitchFamily="18" charset="0"/>
                <a:hlinkClick r:id="rId5"/>
              </a:rPr>
              <a:t>http://pd.rkn.gov.ru</a:t>
            </a:r>
            <a:r>
              <a:rPr kumimoji="1" lang="en-US" sz="1800" b="1" u="sng" dirty="0" smtClean="0">
                <a:solidFill>
                  <a:schemeClr val="tx2"/>
                </a:solidFill>
                <a:latin typeface="Times New Roman" pitchFamily="18" charset="0"/>
                <a:cs typeface="Times New Roman" pitchFamily="18" charset="0"/>
                <a:hlinkClick r:id="rId5"/>
              </a:rPr>
              <a:t>/</a:t>
            </a:r>
            <a:r>
              <a:rPr kumimoji="1" lang="ru-RU" sz="1800" b="1" u="sng" dirty="0" smtClean="0">
                <a:solidFill>
                  <a:schemeClr val="tx2"/>
                </a:solidFill>
                <a:latin typeface="Times New Roman" pitchFamily="18" charset="0"/>
                <a:cs typeface="Times New Roman" pitchFamily="18" charset="0"/>
              </a:rPr>
              <a:t> </a:t>
            </a:r>
          </a:p>
          <a:p>
            <a:pPr marL="3175" indent="-3175">
              <a:spcBef>
                <a:spcPts val="0"/>
              </a:spcBef>
              <a:buClr>
                <a:schemeClr val="hlink"/>
              </a:buClr>
              <a:buSzPct val="75000"/>
            </a:pPr>
            <a:r>
              <a:rPr lang="ru-RU" sz="1800" b="1" dirty="0">
                <a:solidFill>
                  <a:schemeClr val="tx2"/>
                </a:solidFill>
                <a:latin typeface="Times New Roman" pitchFamily="18" charset="0"/>
                <a:cs typeface="Times New Roman" pitchFamily="18" charset="0"/>
              </a:rPr>
              <a:t>Текст «Кодекса добросовестных практик» </a:t>
            </a:r>
            <a:r>
              <a:rPr lang="ru-RU" sz="1800" b="1" u="sng" dirty="0">
                <a:latin typeface="Times New Roman" pitchFamily="18" charset="0"/>
                <a:cs typeface="Times New Roman" pitchFamily="18" charset="0"/>
                <a:hlinkClick r:id="rId6"/>
              </a:rPr>
              <a:t>http://pd.rkn.gov.ru/code/</a:t>
            </a:r>
            <a:endParaRPr kumimoji="1" lang="en-US" sz="1800" b="1" u="sng" dirty="0">
              <a:solidFill>
                <a:schemeClr val="tx2"/>
              </a:solidFill>
              <a:latin typeface="Times New Roman" pitchFamily="18" charset="0"/>
              <a:cs typeface="Times New Roman" pitchFamily="18" charset="0"/>
            </a:endParaRPr>
          </a:p>
          <a:p>
            <a:pPr marL="3175" indent="-3175">
              <a:spcBef>
                <a:spcPts val="600"/>
              </a:spcBef>
              <a:spcAft>
                <a:spcPts val="600"/>
              </a:spcAft>
              <a:buClr>
                <a:schemeClr val="hlink"/>
              </a:buClr>
              <a:buSzPct val="75000"/>
            </a:pPr>
            <a:r>
              <a:rPr kumimoji="1" lang="ru-RU" sz="1800" b="1" smtClean="0">
                <a:solidFill>
                  <a:schemeClr val="tx2"/>
                </a:solidFill>
                <a:latin typeface="Times New Roman" pitchFamily="18" charset="0"/>
                <a:cs typeface="Times New Roman" pitchFamily="18" charset="0"/>
              </a:rPr>
              <a:t>Портал  </a:t>
            </a:r>
            <a:r>
              <a:rPr kumimoji="1" lang="ru-RU" sz="1800" b="1" dirty="0">
                <a:solidFill>
                  <a:schemeClr val="tx2"/>
                </a:solidFill>
                <a:latin typeface="Times New Roman" pitchFamily="18" charset="0"/>
                <a:cs typeface="Times New Roman" pitchFamily="18" charset="0"/>
              </a:rPr>
              <a:t>для детей: </a:t>
            </a:r>
            <a:r>
              <a:rPr kumimoji="1" lang="ru-RU" sz="1800" b="1" u="sng" dirty="0" err="1" smtClean="0">
                <a:solidFill>
                  <a:schemeClr val="tx2"/>
                </a:solidFill>
                <a:latin typeface="Times New Roman" pitchFamily="18" charset="0"/>
                <a:cs typeface="Times New Roman" pitchFamily="18" charset="0"/>
              </a:rPr>
              <a:t>Персональныеданныедети.рф</a:t>
            </a:r>
            <a:endParaRPr kumimoji="1" lang="ru-RU" sz="1800" b="1" u="sng" dirty="0" smtClean="0">
              <a:solidFill>
                <a:schemeClr val="tx2"/>
              </a:solidFill>
              <a:latin typeface="Times New Roman" pitchFamily="18" charset="0"/>
              <a:cs typeface="Times New Roman" pitchFamily="18" charset="0"/>
            </a:endParaRPr>
          </a:p>
          <a:p>
            <a:pPr marL="3175" indent="-3175">
              <a:spcBef>
                <a:spcPts val="600"/>
              </a:spcBef>
              <a:spcAft>
                <a:spcPts val="600"/>
              </a:spcAft>
              <a:buClr>
                <a:schemeClr val="hlink"/>
              </a:buClr>
              <a:buSzPct val="75000"/>
            </a:pPr>
            <a:endParaRPr kumimoji="1" lang="ru-RU" sz="1800" b="1" u="sng" dirty="0">
              <a:solidFill>
                <a:schemeClr val="tx2"/>
              </a:solidFill>
              <a:latin typeface="Times New Roman" pitchFamily="18" charset="0"/>
              <a:cs typeface="Times New Roman" pitchFamily="18" charset="0"/>
            </a:endParaRPr>
          </a:p>
          <a:p>
            <a:endParaRPr lang="ru-RU" sz="1800" b="1" dirty="0" smtClean="0">
              <a:solidFill>
                <a:schemeClr val="tx2"/>
              </a:solidFill>
              <a:latin typeface="Times New Roman" pitchFamily="18" charset="0"/>
              <a:cs typeface="Times New Roman" pitchFamily="18" charset="0"/>
            </a:endParaRPr>
          </a:p>
          <a:p>
            <a:endParaRPr lang="ru-RU" dirty="0"/>
          </a:p>
        </p:txBody>
      </p:sp>
      <p:pic>
        <p:nvPicPr>
          <p:cNvPr id="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536" y="3723878"/>
            <a:ext cx="8208912"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392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553998"/>
          </a:xfrm>
        </p:spPr>
        <p:txBody>
          <a:bodyPr/>
          <a:lstStyle/>
          <a:p>
            <a:r>
              <a:rPr kumimoji="1" lang="ru-RU" sz="1800" dirty="0">
                <a:solidFill>
                  <a:srgbClr val="052DD5"/>
                </a:solidFill>
                <a:latin typeface="Times New Roman" pitchFamily="18" charset="0"/>
                <a:cs typeface="Times New Roman" pitchFamily="18" charset="0"/>
              </a:rPr>
              <a:t>Требования </a:t>
            </a:r>
            <a:br>
              <a:rPr kumimoji="1" lang="ru-RU" sz="1800" dirty="0">
                <a:solidFill>
                  <a:srgbClr val="052DD5"/>
                </a:solidFill>
                <a:latin typeface="Times New Roman" pitchFamily="18" charset="0"/>
                <a:cs typeface="Times New Roman" pitchFamily="18" charset="0"/>
              </a:rPr>
            </a:br>
            <a:r>
              <a:rPr kumimoji="1" lang="ru-RU" sz="1800" dirty="0">
                <a:solidFill>
                  <a:srgbClr val="052DD5"/>
                </a:solidFill>
                <a:latin typeface="Times New Roman" pitchFamily="18" charset="0"/>
                <a:cs typeface="Times New Roman" pitchFamily="18" charset="0"/>
              </a:rPr>
              <a:t>Федерального закона от 27.07.2006 № 152-ФЗ </a:t>
            </a:r>
            <a:r>
              <a:rPr kumimoji="1" lang="ru-RU" sz="1800" dirty="0" smtClean="0">
                <a:solidFill>
                  <a:srgbClr val="052DD5"/>
                </a:solidFill>
                <a:latin typeface="Times New Roman" pitchFamily="18" charset="0"/>
                <a:cs typeface="Times New Roman" pitchFamily="18" charset="0"/>
              </a:rPr>
              <a:t> «</a:t>
            </a:r>
            <a:r>
              <a:rPr kumimoji="1" lang="ru-RU" sz="1800" dirty="0">
                <a:solidFill>
                  <a:srgbClr val="052DD5"/>
                </a:solidFill>
                <a:latin typeface="Times New Roman" pitchFamily="18" charset="0"/>
                <a:cs typeface="Times New Roman" pitchFamily="18" charset="0"/>
              </a:rPr>
              <a:t>О персональных данных»</a:t>
            </a:r>
            <a:endParaRPr lang="ru-RU" sz="1800" dirty="0"/>
          </a:p>
        </p:txBody>
      </p:sp>
      <p:sp>
        <p:nvSpPr>
          <p:cNvPr id="3" name="Текст 2"/>
          <p:cNvSpPr>
            <a:spLocks noGrp="1"/>
          </p:cNvSpPr>
          <p:nvPr>
            <p:ph type="body" idx="1"/>
          </p:nvPr>
        </p:nvSpPr>
        <p:spPr>
          <a:xfrm>
            <a:off x="379413" y="987575"/>
            <a:ext cx="8385175" cy="4764381"/>
          </a:xfrm>
        </p:spPr>
        <p:txBody>
          <a:bodyPr/>
          <a:lstStyle/>
          <a:p>
            <a:pPr marL="176213" indent="-176213" algn="just">
              <a:spcBef>
                <a:spcPts val="0"/>
              </a:spcBef>
              <a:buFont typeface="Wingdings" pitchFamily="2" charset="2"/>
              <a:buNone/>
            </a:pPr>
            <a:r>
              <a:rPr lang="ru-RU" sz="1800" b="1" dirty="0" smtClean="0">
                <a:solidFill>
                  <a:schemeClr val="tx2"/>
                </a:solidFill>
                <a:latin typeface="Times New Roman" pitchFamily="18" charset="0"/>
              </a:rPr>
              <a:t>        </a:t>
            </a:r>
            <a:r>
              <a:rPr lang="ru-RU" sz="1700" dirty="0">
                <a:solidFill>
                  <a:schemeClr val="tx2"/>
                </a:solidFill>
                <a:latin typeface="Times New Roman" pitchFamily="18" charset="0"/>
                <a:cs typeface="Times New Roman" pitchFamily="18" charset="0"/>
              </a:rPr>
              <a:t>Отношения, связанные с обработкой персональных данных, регулируются Федеральным законом от 27.07.2006 № 152-ФЗ «О персональных данных». Целью настоящего Федерального закона является обеспечение защиты прав и свобод человека и гражданина при обработке его персональных данных, в том числе защиты прав на неприкосновенность частной жизни, личную и семейную </a:t>
            </a:r>
            <a:r>
              <a:rPr lang="ru-RU" sz="1700" dirty="0" smtClean="0">
                <a:solidFill>
                  <a:schemeClr val="tx2"/>
                </a:solidFill>
                <a:latin typeface="Times New Roman" pitchFamily="18" charset="0"/>
                <a:cs typeface="Times New Roman" pitchFamily="18" charset="0"/>
              </a:rPr>
              <a:t>тайну.</a:t>
            </a:r>
          </a:p>
          <a:p>
            <a:pPr algn="just"/>
            <a:r>
              <a:rPr lang="ru-RU" sz="1800" dirty="0" smtClean="0">
                <a:solidFill>
                  <a:schemeClr val="tx2"/>
                </a:solidFill>
                <a:latin typeface="Times New Roman" pitchFamily="18" charset="0"/>
                <a:cs typeface="Times New Roman" pitchFamily="18" charset="0"/>
              </a:rPr>
              <a:t>      Действие </a:t>
            </a:r>
            <a:r>
              <a:rPr lang="ru-RU" sz="1800" dirty="0">
                <a:solidFill>
                  <a:schemeClr val="tx2"/>
                </a:solidFill>
                <a:latin typeface="Times New Roman" pitchFamily="18" charset="0"/>
                <a:cs typeface="Times New Roman" pitchFamily="18" charset="0"/>
              </a:rPr>
              <a:t>настоящего Федерального закона не распространяется на отношения, возникающие при:</a:t>
            </a:r>
          </a:p>
          <a:p>
            <a:pPr algn="just"/>
            <a:r>
              <a:rPr lang="ru-RU" sz="1800" dirty="0">
                <a:solidFill>
                  <a:schemeClr val="tx2"/>
                </a:solidFill>
                <a:latin typeface="Times New Roman" pitchFamily="18" charset="0"/>
                <a:cs typeface="Times New Roman" pitchFamily="18" charset="0"/>
              </a:rPr>
              <a:t>1) обработке персональных данных физическими лицами исключительно для личных и семейных нужд, если при этом не нарушаются права субъектов персональных данных;</a:t>
            </a:r>
          </a:p>
          <a:p>
            <a:pPr algn="just"/>
            <a:r>
              <a:rPr lang="ru-RU" sz="1800" dirty="0">
                <a:solidFill>
                  <a:schemeClr val="tx2"/>
                </a:solidFill>
                <a:latin typeface="Times New Roman" pitchFamily="18" charset="0"/>
                <a:cs typeface="Times New Roman" pitchFamily="18" charset="0"/>
              </a:rPr>
              <a:t>2) организации хранения, комплектования, учета и использования содержащих персональные данные документов Архивного фонда Российской Федерации и других архивных документов в соответствии с </a:t>
            </a:r>
            <a:r>
              <a:rPr lang="ru-RU" sz="1800" dirty="0">
                <a:solidFill>
                  <a:schemeClr val="tx2"/>
                </a:solidFill>
                <a:latin typeface="Times New Roman" pitchFamily="18" charset="0"/>
                <a:cs typeface="Times New Roman" pitchFamily="18" charset="0"/>
                <a:hlinkClick r:id="rId2"/>
              </a:rPr>
              <a:t>законодательством</a:t>
            </a:r>
            <a:r>
              <a:rPr lang="ru-RU" sz="1800" dirty="0">
                <a:solidFill>
                  <a:schemeClr val="tx2"/>
                </a:solidFill>
                <a:latin typeface="Times New Roman" pitchFamily="18" charset="0"/>
                <a:cs typeface="Times New Roman" pitchFamily="18" charset="0"/>
              </a:rPr>
              <a:t> об архивном деле в Российской </a:t>
            </a:r>
            <a:r>
              <a:rPr lang="ru-RU" sz="1800" dirty="0" smtClean="0">
                <a:solidFill>
                  <a:schemeClr val="tx2"/>
                </a:solidFill>
                <a:latin typeface="Times New Roman" pitchFamily="18" charset="0"/>
                <a:cs typeface="Times New Roman" pitchFamily="18" charset="0"/>
              </a:rPr>
              <a:t>Федерации.</a:t>
            </a:r>
            <a:endParaRPr lang="ru-RU" sz="1700" dirty="0">
              <a:solidFill>
                <a:schemeClr val="tx2"/>
              </a:solidFill>
              <a:latin typeface="Times New Roman" pitchFamily="18" charset="0"/>
              <a:cs typeface="Times New Roman" pitchFamily="18" charset="0"/>
            </a:endParaRPr>
          </a:p>
          <a:p>
            <a:pPr marL="176213" indent="-176213" algn="just">
              <a:lnSpc>
                <a:spcPct val="80000"/>
              </a:lnSpc>
              <a:spcAft>
                <a:spcPts val="600"/>
              </a:spcAft>
              <a:buFont typeface="Wingdings" pitchFamily="2" charset="2"/>
              <a:buNone/>
            </a:pPr>
            <a:r>
              <a:rPr lang="ru-RU" sz="1700" dirty="0">
                <a:solidFill>
                  <a:schemeClr val="tx2"/>
                </a:solidFill>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val="4148828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246221"/>
          </a:xfrm>
        </p:spPr>
        <p:txBody>
          <a:bodyPr/>
          <a:lstStyle/>
          <a:p>
            <a:r>
              <a:rPr lang="ru-RU" sz="1600" dirty="0">
                <a:solidFill>
                  <a:schemeClr val="tx2"/>
                </a:solidFill>
                <a:latin typeface="Times New Roman" pitchFamily="18" charset="0"/>
                <a:cs typeface="Times New Roman" pitchFamily="18" charset="0"/>
              </a:rPr>
              <a:t>Основные термины и определения, используемые для рассмотрения данной темы:</a:t>
            </a:r>
          </a:p>
        </p:txBody>
      </p:sp>
      <p:sp>
        <p:nvSpPr>
          <p:cNvPr id="3" name="Текст 2"/>
          <p:cNvSpPr>
            <a:spLocks noGrp="1"/>
          </p:cNvSpPr>
          <p:nvPr>
            <p:ph type="body" idx="1"/>
          </p:nvPr>
        </p:nvSpPr>
        <p:spPr>
          <a:xfrm>
            <a:off x="395536" y="627535"/>
            <a:ext cx="8385175" cy="4176463"/>
          </a:xfrm>
        </p:spPr>
        <p:txBody>
          <a:bodyPr/>
          <a:lstStyle/>
          <a:p>
            <a:pPr algn="just"/>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   </a:t>
            </a:r>
            <a:r>
              <a:rPr lang="ru-RU" sz="1600" dirty="0" smtClean="0">
                <a:solidFill>
                  <a:schemeClr val="tx2"/>
                </a:solidFill>
                <a:latin typeface="Times New Roman" pitchFamily="18" charset="0"/>
                <a:cs typeface="Times New Roman" pitchFamily="18" charset="0"/>
              </a:rPr>
              <a:t>- </a:t>
            </a:r>
            <a:r>
              <a:rPr lang="ru-RU" sz="1600" b="1" i="1" dirty="0">
                <a:solidFill>
                  <a:schemeClr val="tx2"/>
                </a:solidFill>
                <a:latin typeface="Times New Roman" pitchFamily="18" charset="0"/>
                <a:cs typeface="Times New Roman" pitchFamily="18" charset="0"/>
              </a:rPr>
              <a:t>персональные данные</a:t>
            </a:r>
            <a:r>
              <a:rPr lang="ru-RU" sz="1600" dirty="0">
                <a:solidFill>
                  <a:schemeClr val="tx2"/>
                </a:solidFill>
                <a:latin typeface="Times New Roman" pitchFamily="18" charset="0"/>
                <a:cs typeface="Times New Roman" pitchFamily="18" charset="0"/>
              </a:rPr>
              <a:t> - любая информация, относящаяся к прямо или косвенно определенному или определяемому физическому лицу (субъекту персональных данных</a:t>
            </a:r>
            <a:r>
              <a:rPr lang="ru-RU" sz="1600" dirty="0" smtClean="0">
                <a:solidFill>
                  <a:schemeClr val="tx2"/>
                </a:solidFill>
                <a:latin typeface="Times New Roman" pitchFamily="18" charset="0"/>
                <a:cs typeface="Times New Roman" pitchFamily="18" charset="0"/>
              </a:rPr>
              <a:t>);</a:t>
            </a:r>
            <a:endParaRPr lang="ru-RU" sz="1600" dirty="0">
              <a:solidFill>
                <a:schemeClr val="tx2"/>
              </a:solidFill>
              <a:latin typeface="Times New Roman" pitchFamily="18" charset="0"/>
              <a:cs typeface="Times New Roman" pitchFamily="18" charset="0"/>
            </a:endParaRPr>
          </a:p>
          <a:p>
            <a:pPr algn="just"/>
            <a:r>
              <a:rPr lang="ru-RU" sz="1600" dirty="0" smtClean="0">
                <a:solidFill>
                  <a:schemeClr val="tx2"/>
                </a:solidFill>
                <a:latin typeface="Times New Roman" pitchFamily="18" charset="0"/>
                <a:cs typeface="Times New Roman" pitchFamily="18" charset="0"/>
              </a:rPr>
              <a:t>      - </a:t>
            </a:r>
            <a:r>
              <a:rPr lang="ru-RU" sz="1600" b="1" i="1" dirty="0">
                <a:solidFill>
                  <a:schemeClr val="tx2"/>
                </a:solidFill>
                <a:latin typeface="Times New Roman" pitchFamily="18" charset="0"/>
                <a:cs typeface="Times New Roman" pitchFamily="18" charset="0"/>
              </a:rPr>
              <a:t>обработка персональных данных</a:t>
            </a:r>
            <a:r>
              <a:rPr lang="ru-RU" sz="1600" dirty="0">
                <a:solidFill>
                  <a:schemeClr val="tx2"/>
                </a:solidFill>
                <a:latin typeface="Times New Roman" pitchFamily="18" charset="0"/>
                <a:cs typeface="Times New Roman" pitchFamily="18" charset="0"/>
              </a:rPr>
              <a:t> - любое действие (операция) или совокупность действий (операций), совершаемых с использованием средств автоматизации или без использования таких средств с персональными данными, включая сбор, запись, систематизацию, накопление, хранение, уточнение (обновление, изменение), извлечение, использование, передачу (распространение, предоставление, доступ), обезличивание, блокирование, удаление, уничтожение персональных </a:t>
            </a:r>
            <a:r>
              <a:rPr lang="ru-RU" sz="1600" dirty="0" smtClean="0">
                <a:solidFill>
                  <a:schemeClr val="tx2"/>
                </a:solidFill>
                <a:latin typeface="Times New Roman" pitchFamily="18" charset="0"/>
                <a:cs typeface="Times New Roman" pitchFamily="18" charset="0"/>
              </a:rPr>
              <a:t>данных;</a:t>
            </a:r>
            <a:endParaRPr lang="ru-RU" sz="1600" dirty="0">
              <a:solidFill>
                <a:schemeClr val="tx2"/>
              </a:solidFill>
              <a:latin typeface="Times New Roman" pitchFamily="18" charset="0"/>
              <a:cs typeface="Times New Roman" pitchFamily="18" charset="0"/>
            </a:endParaRPr>
          </a:p>
          <a:p>
            <a:pPr algn="just"/>
            <a:r>
              <a:rPr lang="ru-RU" sz="1600" dirty="0" smtClean="0">
                <a:solidFill>
                  <a:schemeClr val="tx2"/>
                </a:solidFill>
                <a:latin typeface="Times New Roman" pitchFamily="18" charset="0"/>
                <a:cs typeface="Times New Roman" pitchFamily="18" charset="0"/>
              </a:rPr>
              <a:t>       - </a:t>
            </a:r>
            <a:r>
              <a:rPr lang="ru-RU" sz="1600" b="1" i="1" dirty="0" smtClean="0">
                <a:solidFill>
                  <a:schemeClr val="tx2"/>
                </a:solidFill>
                <a:latin typeface="Times New Roman" pitchFamily="18" charset="0"/>
                <a:cs typeface="Times New Roman" pitchFamily="18" charset="0"/>
              </a:rPr>
              <a:t>оператор</a:t>
            </a:r>
            <a:r>
              <a:rPr lang="ru-RU" sz="1600" i="1" dirty="0" smtClean="0">
                <a:solidFill>
                  <a:schemeClr val="tx2"/>
                </a:solidFill>
                <a:latin typeface="Times New Roman" pitchFamily="18" charset="0"/>
                <a:cs typeface="Times New Roman" pitchFamily="18" charset="0"/>
              </a:rPr>
              <a:t> </a:t>
            </a:r>
            <a:r>
              <a:rPr lang="ru-RU" sz="1600" b="1" i="1" dirty="0" smtClean="0">
                <a:solidFill>
                  <a:schemeClr val="tx2"/>
                </a:solidFill>
                <a:latin typeface="Times New Roman" pitchFamily="18" charset="0"/>
                <a:cs typeface="Times New Roman" pitchFamily="18" charset="0"/>
              </a:rPr>
              <a:t>-</a:t>
            </a:r>
            <a:r>
              <a:rPr lang="ru-RU" sz="1600" i="1" dirty="0" smtClean="0">
                <a:solidFill>
                  <a:schemeClr val="tx2"/>
                </a:solidFill>
                <a:latin typeface="Times New Roman" pitchFamily="18" charset="0"/>
                <a:cs typeface="Times New Roman" pitchFamily="18" charset="0"/>
              </a:rPr>
              <a:t> </a:t>
            </a:r>
            <a:r>
              <a:rPr lang="ru-RU" sz="1600" dirty="0" smtClean="0">
                <a:solidFill>
                  <a:schemeClr val="tx2"/>
                </a:solidFill>
                <a:latin typeface="Times New Roman" pitchFamily="18" charset="0"/>
                <a:cs typeface="Times New Roman" pitchFamily="18" charset="0"/>
              </a:rPr>
              <a:t>государственный орган, муниципальный орган, юридическое или физическое лицо, самостоятельно или совместно с другими лицами организующие и (или) осуществляющие обработку персональных данных, а также определяющие цели обработки персональных данных, состав персональных данных, подлежащих обработке, действия (операции), совершаемые с персональными данными;</a:t>
            </a:r>
          </a:p>
          <a:p>
            <a:pPr algn="just"/>
            <a:r>
              <a:rPr lang="ru-RU" sz="1600" dirty="0">
                <a:solidFill>
                  <a:schemeClr val="tx2"/>
                </a:solidFill>
                <a:latin typeface="Times New Roman" pitchFamily="18" charset="0"/>
                <a:cs typeface="Times New Roman" pitchFamily="18" charset="0"/>
              </a:rPr>
              <a:t> </a:t>
            </a:r>
            <a:r>
              <a:rPr lang="ru-RU" sz="1600" dirty="0" smtClean="0">
                <a:solidFill>
                  <a:schemeClr val="tx2"/>
                </a:solidFill>
                <a:latin typeface="Times New Roman" pitchFamily="18" charset="0"/>
                <a:cs typeface="Times New Roman" pitchFamily="18" charset="0"/>
              </a:rPr>
              <a:t>     - </a:t>
            </a:r>
            <a:r>
              <a:rPr lang="ru-RU" sz="1600" b="1" i="1" dirty="0">
                <a:solidFill>
                  <a:schemeClr val="tx2"/>
                </a:solidFill>
                <a:latin typeface="Times New Roman" pitchFamily="18" charset="0"/>
                <a:cs typeface="Times New Roman" pitchFamily="18" charset="0"/>
              </a:rPr>
              <a:t>распространение персональных данных</a:t>
            </a:r>
            <a:r>
              <a:rPr lang="ru-RU" sz="1600" dirty="0">
                <a:solidFill>
                  <a:schemeClr val="tx2"/>
                </a:solidFill>
                <a:latin typeface="Times New Roman" pitchFamily="18" charset="0"/>
                <a:cs typeface="Times New Roman" pitchFamily="18" charset="0"/>
              </a:rPr>
              <a:t> - действия, направленные на раскрытие персональных данных неопределенному кругу лиц.</a:t>
            </a:r>
          </a:p>
          <a:p>
            <a:pPr algn="just"/>
            <a:endParaRPr lang="ru-RU" sz="1600" dirty="0" smtClean="0">
              <a:solidFill>
                <a:schemeClr val="tx2"/>
              </a:solidFill>
              <a:latin typeface="Times New Roman" pitchFamily="18" charset="0"/>
              <a:cs typeface="Times New Roman" pitchFamily="18" charset="0"/>
            </a:endParaRPr>
          </a:p>
          <a:p>
            <a:endParaRPr lang="ru-RU" b="1" dirty="0">
              <a:solidFill>
                <a:srgbClr val="C00000"/>
              </a:solidFill>
            </a:endParaRPr>
          </a:p>
        </p:txBody>
      </p:sp>
    </p:spTree>
    <p:extLst>
      <p:ext uri="{BB962C8B-B14F-4D97-AF65-F5344CB8AC3E}">
        <p14:creationId xmlns:p14="http://schemas.microsoft.com/office/powerpoint/2010/main" val="2910874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307777"/>
          </a:xfrm>
        </p:spPr>
        <p:txBody>
          <a:bodyPr/>
          <a:lstStyle/>
          <a:p>
            <a:r>
              <a:rPr lang="ru-RU" dirty="0" smtClean="0">
                <a:solidFill>
                  <a:schemeClr val="tx2"/>
                </a:solidFill>
                <a:latin typeface="Times New Roman" pitchFamily="18" charset="0"/>
                <a:cs typeface="Times New Roman" pitchFamily="18" charset="0"/>
              </a:rPr>
              <a:t>Условия обработки персональных данных</a:t>
            </a:r>
            <a:endParaRPr lang="ru-RU" dirty="0">
              <a:solidFill>
                <a:schemeClr val="tx2"/>
              </a:solidFill>
              <a:latin typeface="Times New Roman" pitchFamily="18" charset="0"/>
              <a:cs typeface="Times New Roman" pitchFamily="18" charset="0"/>
            </a:endParaRPr>
          </a:p>
        </p:txBody>
      </p:sp>
      <p:sp>
        <p:nvSpPr>
          <p:cNvPr id="3" name="Текст 2"/>
          <p:cNvSpPr>
            <a:spLocks noGrp="1"/>
          </p:cNvSpPr>
          <p:nvPr>
            <p:ph type="body" idx="1"/>
          </p:nvPr>
        </p:nvSpPr>
        <p:spPr>
          <a:xfrm>
            <a:off x="379413" y="699543"/>
            <a:ext cx="8385175" cy="3631763"/>
          </a:xfrm>
        </p:spPr>
        <p:txBody>
          <a:bodyPr/>
          <a:lstStyle/>
          <a:p>
            <a:pPr algn="just"/>
            <a:r>
              <a:rPr lang="ru-RU" sz="2000" dirty="0" smtClean="0">
                <a:solidFill>
                  <a:schemeClr val="tx2"/>
                </a:solidFill>
                <a:latin typeface="Times New Roman" pitchFamily="18" charset="0"/>
                <a:cs typeface="Times New Roman" pitchFamily="18" charset="0"/>
              </a:rPr>
              <a:t>     </a:t>
            </a:r>
            <a:r>
              <a:rPr lang="ru-RU" sz="1800" dirty="0" smtClean="0">
                <a:solidFill>
                  <a:schemeClr val="tx2"/>
                </a:solidFill>
                <a:latin typeface="Times New Roman" pitchFamily="18" charset="0"/>
                <a:cs typeface="Times New Roman" pitchFamily="18" charset="0"/>
              </a:rPr>
              <a:t>Согласно </a:t>
            </a:r>
            <a:r>
              <a:rPr lang="ru-RU" sz="1800" dirty="0">
                <a:solidFill>
                  <a:schemeClr val="tx2"/>
                </a:solidFill>
                <a:latin typeface="Times New Roman" pitchFamily="18" charset="0"/>
                <a:cs typeface="Times New Roman" pitchFamily="18" charset="0"/>
              </a:rPr>
              <a:t>ст. 6 </a:t>
            </a:r>
            <a:r>
              <a:rPr lang="ru-RU" sz="1800" dirty="0" smtClean="0">
                <a:solidFill>
                  <a:schemeClr val="tx2"/>
                </a:solidFill>
                <a:latin typeface="Times New Roman" pitchFamily="18" charset="0"/>
                <a:cs typeface="Times New Roman" pitchFamily="18" charset="0"/>
              </a:rPr>
              <a:t>Закона </a:t>
            </a:r>
            <a:r>
              <a:rPr lang="ru-RU" sz="1800" dirty="0">
                <a:solidFill>
                  <a:schemeClr val="tx2"/>
                </a:solidFill>
                <a:latin typeface="Times New Roman" pitchFamily="18" charset="0"/>
                <a:cs typeface="Times New Roman" pitchFamily="18" charset="0"/>
              </a:rPr>
              <a:t>«О персональных данных» обработка персональных данных должна осуществляться с соблюдением принципов и правил, предусмотренных настоящим Федеральным законом. Обработка персональных данных допускается в случаях, указанных в данной статье, в том числе:</a:t>
            </a:r>
          </a:p>
          <a:p>
            <a:pPr algn="just"/>
            <a:r>
              <a:rPr lang="ru-RU" sz="1800" dirty="0" smtClean="0">
                <a:solidFill>
                  <a:schemeClr val="tx2"/>
                </a:solidFill>
                <a:latin typeface="Times New Roman" pitchFamily="18" charset="0"/>
                <a:cs typeface="Times New Roman" pitchFamily="18" charset="0"/>
              </a:rPr>
              <a:t>     - </a:t>
            </a:r>
            <a:r>
              <a:rPr lang="ru-RU" sz="1800" dirty="0">
                <a:solidFill>
                  <a:schemeClr val="tx2"/>
                </a:solidFill>
                <a:latin typeface="Times New Roman" pitchFamily="18" charset="0"/>
                <a:cs typeface="Times New Roman" pitchFamily="18" charset="0"/>
              </a:rPr>
              <a:t>пункт 1 части 1 статьи. 6: обработка персональных данных осуществляется с согласия субъекта персональных данных на обработку его персональных данных;</a:t>
            </a:r>
          </a:p>
          <a:p>
            <a:pPr algn="just"/>
            <a:r>
              <a:rPr lang="ru-RU" sz="1800" dirty="0" smtClean="0">
                <a:solidFill>
                  <a:schemeClr val="tx2"/>
                </a:solidFill>
                <a:latin typeface="Times New Roman" pitchFamily="18" charset="0"/>
                <a:cs typeface="Times New Roman" pitchFamily="18" charset="0"/>
              </a:rPr>
              <a:t>     - </a:t>
            </a:r>
            <a:r>
              <a:rPr lang="ru-RU" sz="1800" dirty="0">
                <a:solidFill>
                  <a:schemeClr val="tx2"/>
                </a:solidFill>
                <a:latin typeface="Times New Roman" pitchFamily="18" charset="0"/>
                <a:cs typeface="Times New Roman" pitchFamily="18" charset="0"/>
              </a:rPr>
              <a:t>пункт 8 части 1 статьи 6: обработка персональных данных необходима для осуществления профессиональной деятельности журналиста и (или) законной деятельности средства массовой информации либо научной, литературной или иной творческой деятельности при условии, что при этом не нарушаются права и законные интересы субъекта персональных данных.</a:t>
            </a:r>
          </a:p>
          <a:p>
            <a:endParaRPr lang="ru-RU" dirty="0"/>
          </a:p>
        </p:txBody>
      </p:sp>
    </p:spTree>
    <p:extLst>
      <p:ext uri="{BB962C8B-B14F-4D97-AF65-F5344CB8AC3E}">
        <p14:creationId xmlns:p14="http://schemas.microsoft.com/office/powerpoint/2010/main" val="3264957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307777"/>
          </a:xfrm>
        </p:spPr>
        <p:txBody>
          <a:bodyPr/>
          <a:lstStyle/>
          <a:p>
            <a:r>
              <a:rPr lang="ru-RU" dirty="0" smtClean="0">
                <a:solidFill>
                  <a:schemeClr val="tx2"/>
                </a:solidFill>
                <a:latin typeface="Times New Roman" pitchFamily="18" charset="0"/>
                <a:cs typeface="Times New Roman" pitchFamily="18" charset="0"/>
              </a:rPr>
              <a:t>Уведомление об обработке персональных данных </a:t>
            </a:r>
            <a:endParaRPr lang="ru-RU" dirty="0">
              <a:solidFill>
                <a:schemeClr val="tx2"/>
              </a:solidFill>
              <a:latin typeface="Times New Roman" pitchFamily="18" charset="0"/>
              <a:cs typeface="Times New Roman" pitchFamily="18" charset="0"/>
            </a:endParaRPr>
          </a:p>
        </p:txBody>
      </p:sp>
      <p:sp>
        <p:nvSpPr>
          <p:cNvPr id="3" name="Текст 2"/>
          <p:cNvSpPr>
            <a:spLocks noGrp="1"/>
          </p:cNvSpPr>
          <p:nvPr>
            <p:ph type="body" idx="1"/>
          </p:nvPr>
        </p:nvSpPr>
        <p:spPr>
          <a:xfrm>
            <a:off x="395536" y="555526"/>
            <a:ext cx="8385175" cy="4392488"/>
          </a:xfrm>
        </p:spPr>
        <p:txBody>
          <a:bodyPr/>
          <a:lstStyle/>
          <a:p>
            <a:pPr algn="just">
              <a:spcBef>
                <a:spcPts val="0"/>
              </a:spcBef>
              <a:defRPr/>
            </a:pPr>
            <a:r>
              <a:rPr lang="ru-RU" sz="1800" b="1" dirty="0">
                <a:solidFill>
                  <a:schemeClr val="tx2"/>
                </a:solidFill>
                <a:latin typeface="Times New Roman" pitchFamily="18" charset="0"/>
                <a:cs typeface="Times New Roman" pitchFamily="18" charset="0"/>
              </a:rPr>
              <a:t> </a:t>
            </a:r>
            <a:r>
              <a:rPr lang="ru-RU" sz="1800" b="1" dirty="0" smtClean="0">
                <a:solidFill>
                  <a:schemeClr val="tx2"/>
                </a:solidFill>
                <a:latin typeface="Times New Roman" pitchFamily="18" charset="0"/>
                <a:cs typeface="Times New Roman" pitchFamily="18" charset="0"/>
              </a:rPr>
              <a:t>      </a:t>
            </a:r>
            <a:r>
              <a:rPr lang="ru-RU" sz="1700" dirty="0" smtClean="0">
                <a:solidFill>
                  <a:schemeClr val="tx2"/>
                </a:solidFill>
                <a:latin typeface="Times New Roman" pitchFamily="18" charset="0"/>
                <a:cs typeface="Times New Roman" pitchFamily="18" charset="0"/>
              </a:rPr>
              <a:t>Согласно ст. 22 Закона </a:t>
            </a:r>
            <a:r>
              <a:rPr lang="ru-RU" sz="1700" dirty="0">
                <a:solidFill>
                  <a:schemeClr val="tx2"/>
                </a:solidFill>
                <a:latin typeface="Times New Roman" pitchFamily="18" charset="0"/>
                <a:cs typeface="Times New Roman" pitchFamily="18" charset="0"/>
              </a:rPr>
              <a:t>«О персональных данных» о</a:t>
            </a:r>
            <a:r>
              <a:rPr lang="ru-RU" sz="1700" dirty="0" smtClean="0">
                <a:solidFill>
                  <a:schemeClr val="tx2"/>
                </a:solidFill>
                <a:latin typeface="Times New Roman" pitchFamily="18" charset="0"/>
                <a:cs typeface="Times New Roman" pitchFamily="18" charset="0"/>
              </a:rPr>
              <a:t>ператор </a:t>
            </a:r>
            <a:r>
              <a:rPr lang="ru-RU" sz="1700" dirty="0">
                <a:solidFill>
                  <a:schemeClr val="tx2"/>
                </a:solidFill>
                <a:latin typeface="Times New Roman" pitchFamily="18" charset="0"/>
                <a:cs typeface="Times New Roman" pitchFamily="18" charset="0"/>
              </a:rPr>
              <a:t>до начала обработки персональных данных обязан уведомить уполномоченный орган по защите прав субъектов персональных данных о своем намерении осуществлять обработку персональных </a:t>
            </a:r>
            <a:r>
              <a:rPr lang="ru-RU" sz="1700" dirty="0" smtClean="0">
                <a:solidFill>
                  <a:schemeClr val="tx2"/>
                </a:solidFill>
                <a:latin typeface="Times New Roman" pitchFamily="18" charset="0"/>
                <a:cs typeface="Times New Roman" pitchFamily="18" charset="0"/>
              </a:rPr>
              <a:t>данных, </a:t>
            </a:r>
            <a:r>
              <a:rPr lang="ru-RU" sz="1700" dirty="0">
                <a:solidFill>
                  <a:schemeClr val="tx2"/>
                </a:solidFill>
                <a:latin typeface="Times New Roman" pitchFamily="18" charset="0"/>
                <a:cs typeface="Times New Roman" pitchFamily="18" charset="0"/>
              </a:rPr>
              <a:t>за исключением случаев, предусмотренных частью 2 настоящей статьи</a:t>
            </a:r>
            <a:r>
              <a:rPr lang="ru-RU" sz="1700" dirty="0" smtClean="0">
                <a:solidFill>
                  <a:schemeClr val="tx2"/>
                </a:solidFill>
                <a:latin typeface="Times New Roman" pitchFamily="18" charset="0"/>
                <a:cs typeface="Times New Roman" pitchFamily="18" charset="0"/>
              </a:rPr>
              <a:t>.</a:t>
            </a:r>
          </a:p>
          <a:p>
            <a:pPr algn="just">
              <a:spcBef>
                <a:spcPts val="0"/>
              </a:spcBef>
              <a:defRPr/>
            </a:pPr>
            <a:r>
              <a:rPr lang="ru-RU" sz="1700" dirty="0" smtClean="0">
                <a:solidFill>
                  <a:schemeClr val="tx2"/>
                </a:solidFill>
                <a:latin typeface="Times New Roman" pitchFamily="18" charset="0"/>
                <a:cs typeface="Times New Roman" pitchFamily="18" charset="0"/>
              </a:rPr>
              <a:t>       Согласно </a:t>
            </a:r>
            <a:r>
              <a:rPr lang="ru-RU" sz="1700" dirty="0">
                <a:solidFill>
                  <a:schemeClr val="tx2"/>
                </a:solidFill>
                <a:latin typeface="Times New Roman" pitchFamily="18" charset="0"/>
                <a:cs typeface="Times New Roman" pitchFamily="18" charset="0"/>
              </a:rPr>
              <a:t>ст. 19 Закона «О СМИ» редакция может быть юридическим лицом, самостоятельным хозяйствующим субъектом, организованным в любой допускаемой законом форме. </a:t>
            </a:r>
          </a:p>
          <a:p>
            <a:pPr algn="just">
              <a:spcBef>
                <a:spcPts val="0"/>
              </a:spcBef>
              <a:defRPr/>
            </a:pPr>
            <a:r>
              <a:rPr lang="ru-RU" sz="1700" dirty="0" smtClean="0">
                <a:solidFill>
                  <a:schemeClr val="tx2"/>
                </a:solidFill>
                <a:latin typeface="Times New Roman" pitchFamily="18" charset="0"/>
                <a:cs typeface="Times New Roman" pitchFamily="18" charset="0"/>
              </a:rPr>
              <a:t>       Редакцией </a:t>
            </a:r>
            <a:r>
              <a:rPr lang="ru-RU" sz="1700" dirty="0">
                <a:solidFill>
                  <a:schemeClr val="tx2"/>
                </a:solidFill>
                <a:latin typeface="Times New Roman" pitchFamily="18" charset="0"/>
                <a:cs typeface="Times New Roman" pitchFamily="18" charset="0"/>
              </a:rPr>
              <a:t>руководит главный редактор, который осуществляет свои полномочия на основе настоящего Закона, устава редакции, договора между учредителем и редакцией (главным редактором). Главный редактор представляет редакцию в отношениях с учредителем, издателем, распространителем, гражданами, объединениями граждан, предприятиями, учреждениями, организациями, государственными органами, а также в суде. Он несет ответственность за выполнение требований, предъявляемых к деятельности средства массовой информации настоящим Законом и другими законодательными актами Российской Федерации.</a:t>
            </a:r>
          </a:p>
          <a:p>
            <a:pPr algn="just">
              <a:defRPr/>
            </a:pPr>
            <a:endParaRPr lang="ru-RU" sz="2000" dirty="0">
              <a:solidFill>
                <a:schemeClr val="tx2"/>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366777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71450"/>
            <a:ext cx="8258175" cy="615553"/>
          </a:xfrm>
        </p:spPr>
        <p:txBody>
          <a:bodyPr/>
          <a:lstStyle/>
          <a:p>
            <a:r>
              <a:rPr lang="ru-RU" dirty="0" smtClean="0">
                <a:solidFill>
                  <a:schemeClr val="tx2"/>
                </a:solidFill>
                <a:latin typeface="Times New Roman" pitchFamily="18" charset="0"/>
                <a:cs typeface="Times New Roman" pitchFamily="18" charset="0"/>
              </a:rPr>
              <a:t>Обработка персональных данных без уведомления уполномоченного органа допускается в случаях:</a:t>
            </a:r>
            <a:endParaRPr lang="ru-RU" dirty="0">
              <a:solidFill>
                <a:schemeClr val="tx2"/>
              </a:solidFill>
              <a:latin typeface="Times New Roman" pitchFamily="18" charset="0"/>
              <a:cs typeface="Times New Roman" pitchFamily="18" charset="0"/>
            </a:endParaRPr>
          </a:p>
        </p:txBody>
      </p:sp>
      <p:sp>
        <p:nvSpPr>
          <p:cNvPr id="3" name="Текст 2"/>
          <p:cNvSpPr>
            <a:spLocks noGrp="1"/>
          </p:cNvSpPr>
          <p:nvPr>
            <p:ph type="body" idx="1"/>
          </p:nvPr>
        </p:nvSpPr>
        <p:spPr>
          <a:xfrm>
            <a:off x="379413" y="843559"/>
            <a:ext cx="8385175" cy="3711785"/>
          </a:xfrm>
        </p:spPr>
        <p:txBody>
          <a:bodyPr/>
          <a:lstStyle/>
          <a:p>
            <a:pPr algn="just"/>
            <a:r>
              <a:rPr lang="ru-RU" sz="1800" dirty="0">
                <a:solidFill>
                  <a:schemeClr val="tx2"/>
                </a:solidFill>
                <a:latin typeface="Times New Roman" pitchFamily="18" charset="0"/>
                <a:cs typeface="Times New Roman" pitchFamily="18" charset="0"/>
              </a:rPr>
              <a:t>1) обрабатываемых в соответствии с </a:t>
            </a:r>
            <a:r>
              <a:rPr lang="ru-RU" sz="1800" dirty="0">
                <a:solidFill>
                  <a:schemeClr val="tx2"/>
                </a:solidFill>
                <a:latin typeface="Times New Roman" pitchFamily="18" charset="0"/>
                <a:cs typeface="Times New Roman" pitchFamily="18" charset="0"/>
                <a:hlinkClick r:id="rId2"/>
              </a:rPr>
              <a:t>трудовым законодательством</a:t>
            </a:r>
            <a:r>
              <a:rPr lang="ru-RU" sz="1800" dirty="0">
                <a:solidFill>
                  <a:schemeClr val="tx2"/>
                </a:solidFill>
                <a:latin typeface="Times New Roman" pitchFamily="18" charset="0"/>
                <a:cs typeface="Times New Roman" pitchFamily="18" charset="0"/>
              </a:rPr>
              <a:t>;</a:t>
            </a:r>
          </a:p>
          <a:p>
            <a:pPr algn="just"/>
            <a:r>
              <a:rPr lang="ru-RU" sz="1800" dirty="0">
                <a:solidFill>
                  <a:schemeClr val="tx2"/>
                </a:solidFill>
                <a:latin typeface="Times New Roman" pitchFamily="18" charset="0"/>
                <a:cs typeface="Times New Roman" pitchFamily="18" charset="0"/>
              </a:rPr>
              <a:t>2) полученных оператором в связи с заключением договора, стороной которого является субъект персональных данных, если персональные данные не распространяются, а также не предоставляются третьим лицам без согласия субъекта персональных данных и используются оператором исключительно для исполнения указанного договора и заключения договоров с субъектом персональных данных</a:t>
            </a:r>
            <a:r>
              <a:rPr lang="ru-RU" sz="1800" dirty="0" smtClean="0">
                <a:solidFill>
                  <a:schemeClr val="tx2"/>
                </a:solidFill>
                <a:latin typeface="Times New Roman" pitchFamily="18" charset="0"/>
                <a:cs typeface="Times New Roman" pitchFamily="18" charset="0"/>
              </a:rPr>
              <a:t>;</a:t>
            </a:r>
          </a:p>
          <a:p>
            <a:pPr algn="just"/>
            <a:r>
              <a:rPr lang="ru-RU" sz="1800" dirty="0">
                <a:solidFill>
                  <a:schemeClr val="tx2"/>
                </a:solidFill>
                <a:latin typeface="Times New Roman" pitchFamily="18" charset="0"/>
                <a:cs typeface="Times New Roman" pitchFamily="18" charset="0"/>
              </a:rPr>
              <a:t>3) относящихся к членам (участникам) общественного объединения или религиозной организации и обрабатываемых соответствующими общественным объединением или религиозной организацией, действующими в соответствии с законодательством Российской Федерации, для достижения законных целей, предусмотренных их учредительными документами, при условии, что персональные данные не будут распространяться или раскрываться третьим лицам без согласия в письменной форме субъектов персональных данных</a:t>
            </a:r>
            <a:r>
              <a:rPr lang="ru-RU" sz="1800" dirty="0" smtClean="0">
                <a:solidFill>
                  <a:schemeClr val="tx2"/>
                </a:solidFill>
                <a:latin typeface="Times New Roman" pitchFamily="18" charset="0"/>
                <a:cs typeface="Times New Roman" pitchFamily="18" charset="0"/>
              </a:rPr>
              <a:t>;</a:t>
            </a:r>
            <a:endParaRPr lang="ru-RU" sz="1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12005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tx2"/>
                </a:solidFill>
                <a:latin typeface="Times New Roman" pitchFamily="18" charset="0"/>
                <a:cs typeface="Times New Roman" pitchFamily="18" charset="0"/>
              </a:rPr>
              <a:t>Обработка персональных данных без уведомления уполномоченного органа</a:t>
            </a:r>
            <a:endParaRPr lang="ru-RU" dirty="0">
              <a:solidFill>
                <a:schemeClr val="tx2"/>
              </a:solidFill>
            </a:endParaRPr>
          </a:p>
        </p:txBody>
      </p:sp>
      <p:sp>
        <p:nvSpPr>
          <p:cNvPr id="3" name="Текст 2"/>
          <p:cNvSpPr>
            <a:spLocks noGrp="1"/>
          </p:cNvSpPr>
          <p:nvPr>
            <p:ph type="body" idx="1"/>
          </p:nvPr>
        </p:nvSpPr>
        <p:spPr>
          <a:xfrm>
            <a:off x="379413" y="987574"/>
            <a:ext cx="8385175" cy="3379387"/>
          </a:xfrm>
        </p:spPr>
        <p:txBody>
          <a:bodyPr/>
          <a:lstStyle/>
          <a:p>
            <a:pPr algn="just"/>
            <a:r>
              <a:rPr lang="ru-RU" sz="1800" dirty="0">
                <a:solidFill>
                  <a:schemeClr val="tx2"/>
                </a:solidFill>
                <a:latin typeface="Times New Roman" pitchFamily="18" charset="0"/>
                <a:cs typeface="Times New Roman" pitchFamily="18" charset="0"/>
              </a:rPr>
              <a:t>4) сделанных субъектом персональных данных общедоступными;</a:t>
            </a:r>
          </a:p>
          <a:p>
            <a:pPr algn="just"/>
            <a:r>
              <a:rPr lang="ru-RU" sz="1800" dirty="0">
                <a:solidFill>
                  <a:schemeClr val="tx2"/>
                </a:solidFill>
                <a:latin typeface="Times New Roman" pitchFamily="18" charset="0"/>
                <a:cs typeface="Times New Roman" pitchFamily="18" charset="0"/>
              </a:rPr>
              <a:t>5) включающих в себя только фамилии, имена и отчества субъектов персональных данных;</a:t>
            </a:r>
          </a:p>
          <a:p>
            <a:pPr algn="just"/>
            <a:r>
              <a:rPr lang="ru-RU" sz="1800" dirty="0">
                <a:solidFill>
                  <a:schemeClr val="tx2"/>
                </a:solidFill>
                <a:latin typeface="Times New Roman" pitchFamily="18" charset="0"/>
                <a:cs typeface="Times New Roman" pitchFamily="18" charset="0"/>
              </a:rPr>
              <a:t>6) необходимых в целях однократного пропуска субъекта персональных данных на территорию, на которой находится оператор, или в иных аналогичных </a:t>
            </a:r>
            <a:r>
              <a:rPr lang="ru-RU" sz="1800" dirty="0" smtClean="0">
                <a:solidFill>
                  <a:schemeClr val="tx2"/>
                </a:solidFill>
                <a:latin typeface="Times New Roman" pitchFamily="18" charset="0"/>
                <a:cs typeface="Times New Roman" pitchFamily="18" charset="0"/>
              </a:rPr>
              <a:t>целях;</a:t>
            </a:r>
          </a:p>
          <a:p>
            <a:pPr algn="just"/>
            <a:r>
              <a:rPr lang="ru-RU" sz="1800" dirty="0">
                <a:solidFill>
                  <a:schemeClr val="tx2"/>
                </a:solidFill>
                <a:latin typeface="Times New Roman" pitchFamily="18" charset="0"/>
                <a:cs typeface="Times New Roman" pitchFamily="18" charset="0"/>
              </a:rPr>
              <a:t>7) включенных в информационные системы персональных данных, имеющие в соответствии с федеральными законами статус государственных автоматизированных информационных систем, а также в государственные информационные системы персональных данных, созданные в целях защиты безопасности государства и общественного порядка;</a:t>
            </a:r>
          </a:p>
          <a:p>
            <a:pPr algn="just"/>
            <a:endParaRPr lang="ru-RU" dirty="0"/>
          </a:p>
        </p:txBody>
      </p:sp>
    </p:spTree>
    <p:extLst>
      <p:ext uri="{BB962C8B-B14F-4D97-AF65-F5344CB8AC3E}">
        <p14:creationId xmlns:p14="http://schemas.microsoft.com/office/powerpoint/2010/main" val="1554162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Times New Roman" pitchFamily="18" charset="0"/>
                <a:cs typeface="Times New Roman" pitchFamily="18" charset="0"/>
              </a:rPr>
              <a:t>Обработка персональных данных без уведомления уполномоченного органа</a:t>
            </a:r>
            <a:endParaRPr lang="ru-RU" dirty="0"/>
          </a:p>
        </p:txBody>
      </p:sp>
      <p:sp>
        <p:nvSpPr>
          <p:cNvPr id="3" name="Текст 2"/>
          <p:cNvSpPr>
            <a:spLocks noGrp="1"/>
          </p:cNvSpPr>
          <p:nvPr>
            <p:ph type="body" idx="1"/>
          </p:nvPr>
        </p:nvSpPr>
        <p:spPr>
          <a:xfrm>
            <a:off x="395536" y="843558"/>
            <a:ext cx="8385175" cy="3888432"/>
          </a:xfrm>
        </p:spPr>
        <p:txBody>
          <a:bodyPr/>
          <a:lstStyle/>
          <a:p>
            <a:pPr algn="just"/>
            <a:r>
              <a:rPr lang="ru-RU" sz="1700" dirty="0" smtClean="0">
                <a:solidFill>
                  <a:schemeClr val="tx2"/>
                </a:solidFill>
                <a:latin typeface="Times New Roman" pitchFamily="18" charset="0"/>
                <a:cs typeface="Times New Roman" pitchFamily="18" charset="0"/>
              </a:rPr>
              <a:t>8</a:t>
            </a:r>
            <a:r>
              <a:rPr lang="ru-RU" sz="1700" dirty="0">
                <a:solidFill>
                  <a:schemeClr val="tx2"/>
                </a:solidFill>
                <a:latin typeface="Times New Roman" pitchFamily="18" charset="0"/>
                <a:cs typeface="Times New Roman" pitchFamily="18" charset="0"/>
              </a:rPr>
              <a:t>) обрабатываемых без использования средств автоматизации в соответствии с федеральными законами или иными нормативными правовыми актами Российской Федерации, устанавливающими требования к обеспечению безопасности персональных данных при их обработке и к соблюдению прав субъектов персональных данных;</a:t>
            </a:r>
            <a:endParaRPr lang="ru-RU" sz="1700" dirty="0" smtClean="0">
              <a:solidFill>
                <a:schemeClr val="tx2"/>
              </a:solidFill>
              <a:latin typeface="Times New Roman" pitchFamily="18" charset="0"/>
              <a:cs typeface="Times New Roman" pitchFamily="18" charset="0"/>
            </a:endParaRPr>
          </a:p>
          <a:p>
            <a:pPr algn="just"/>
            <a:r>
              <a:rPr lang="ru-RU" sz="1700" dirty="0">
                <a:solidFill>
                  <a:schemeClr val="tx2"/>
                </a:solidFill>
                <a:latin typeface="Times New Roman" pitchFamily="18" charset="0"/>
                <a:cs typeface="Times New Roman" pitchFamily="18" charset="0"/>
              </a:rPr>
              <a:t>9) обрабатываемых в случаях, </a:t>
            </a:r>
            <a:r>
              <a:rPr lang="ru-RU" sz="1700" dirty="0" smtClean="0">
                <a:solidFill>
                  <a:schemeClr val="tx2"/>
                </a:solidFill>
                <a:latin typeface="Times New Roman" pitchFamily="18" charset="0"/>
                <a:cs typeface="Times New Roman" pitchFamily="18" charset="0"/>
              </a:rPr>
              <a:t>предусмотренных законодательством Российской </a:t>
            </a:r>
            <a:r>
              <a:rPr lang="ru-RU" sz="1700" dirty="0">
                <a:solidFill>
                  <a:schemeClr val="tx2"/>
                </a:solidFill>
                <a:latin typeface="Times New Roman" pitchFamily="18" charset="0"/>
                <a:cs typeface="Times New Roman" pitchFamily="18" charset="0"/>
              </a:rPr>
              <a:t>Федерации о транспортной безопасности, в целях обеспечения устойчивого и безопасного функционирования транспортного комплекса, защиты интересов личности, общества и государства в сфере транспортного комплекса от актов незаконного вмешательства</a:t>
            </a:r>
            <a:r>
              <a:rPr lang="ru-RU" sz="1700" dirty="0" smtClean="0">
                <a:solidFill>
                  <a:schemeClr val="tx2"/>
                </a:solidFill>
                <a:latin typeface="Times New Roman" pitchFamily="18" charset="0"/>
                <a:cs typeface="Times New Roman" pitchFamily="18" charset="0"/>
              </a:rPr>
              <a:t>.</a:t>
            </a:r>
            <a:endParaRPr lang="ru-RU" sz="1700" dirty="0">
              <a:solidFill>
                <a:schemeClr val="tx2"/>
              </a:solidFill>
              <a:latin typeface="Times New Roman" pitchFamily="18" charset="0"/>
              <a:cs typeface="Times New Roman" pitchFamily="18" charset="0"/>
            </a:endParaRPr>
          </a:p>
          <a:p>
            <a:pPr algn="just"/>
            <a:r>
              <a:rPr lang="ru-RU" sz="1800" b="1" dirty="0" smtClean="0"/>
              <a:t> </a:t>
            </a:r>
          </a:p>
          <a:p>
            <a:pPr algn="just"/>
            <a:r>
              <a:rPr lang="ru-RU" sz="1800" b="1" i="1" dirty="0">
                <a:solidFill>
                  <a:schemeClr val="tx2"/>
                </a:solidFill>
                <a:latin typeface="Times New Roman" pitchFamily="18" charset="0"/>
                <a:cs typeface="Times New Roman" pitchFamily="18" charset="0"/>
              </a:rPr>
              <a:t> </a:t>
            </a:r>
            <a:r>
              <a:rPr lang="ru-RU" sz="1800" b="1" i="1" dirty="0" smtClean="0">
                <a:solidFill>
                  <a:schemeClr val="tx2"/>
                </a:solidFill>
                <a:latin typeface="Times New Roman" pitchFamily="18" charset="0"/>
                <a:cs typeface="Times New Roman" pitchFamily="18" charset="0"/>
              </a:rPr>
              <a:t>        </a:t>
            </a:r>
            <a:r>
              <a:rPr lang="ru-RU" sz="1800" i="1" dirty="0" smtClean="0">
                <a:solidFill>
                  <a:schemeClr val="tx2"/>
                </a:solidFill>
                <a:latin typeface="Times New Roman" pitchFamily="18" charset="0"/>
                <a:cs typeface="Times New Roman" pitchFamily="18" charset="0"/>
              </a:rPr>
              <a:t>Таким </a:t>
            </a:r>
            <a:r>
              <a:rPr lang="ru-RU" sz="1800" i="1" dirty="0">
                <a:solidFill>
                  <a:schemeClr val="tx2"/>
                </a:solidFill>
                <a:latin typeface="Times New Roman" pitchFamily="18" charset="0"/>
                <a:cs typeface="Times New Roman" pitchFamily="18" charset="0"/>
              </a:rPr>
              <a:t>образом, осуществление оператором иной деятельности в соответствии с ч. 1 ст. 22 Федерального закона «О персональных данных» предполагает необходимость уведомления </a:t>
            </a:r>
            <a:r>
              <a:rPr lang="ru-RU" sz="1800" i="1" dirty="0" err="1">
                <a:solidFill>
                  <a:schemeClr val="tx2"/>
                </a:solidFill>
                <a:latin typeface="Times New Roman" pitchFamily="18" charset="0"/>
                <a:cs typeface="Times New Roman" pitchFamily="18" charset="0"/>
              </a:rPr>
              <a:t>Роскомнадзора</a:t>
            </a:r>
            <a:r>
              <a:rPr lang="ru-RU" sz="1800" i="1" dirty="0">
                <a:solidFill>
                  <a:schemeClr val="tx2"/>
                </a:solidFill>
                <a:latin typeface="Times New Roman" pitchFamily="18" charset="0"/>
                <a:cs typeface="Times New Roman" pitchFamily="18" charset="0"/>
              </a:rPr>
              <a:t> о намерении осуществлять обработку персональных данных.</a:t>
            </a:r>
          </a:p>
          <a:p>
            <a:pPr algn="just"/>
            <a:endParaRPr lang="ru-RU" sz="1800" b="1" dirty="0">
              <a:solidFill>
                <a:schemeClr val="tx2"/>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175731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2658</TotalTime>
  <Words>3135</Words>
  <Application>Microsoft Office PowerPoint</Application>
  <PresentationFormat>Экран (16:9)</PresentationFormat>
  <Paragraphs>134</Paragraphs>
  <Slides>24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Office Theme</vt:lpstr>
      <vt:lpstr>Презентация PowerPoint</vt:lpstr>
      <vt:lpstr>Презентация PowerPoint</vt:lpstr>
      <vt:lpstr>Требования  Федерального закона от 27.07.2006 № 152-ФЗ  «О персональных данных»</vt:lpstr>
      <vt:lpstr>Основные термины и определения, используемые для рассмотрения данной темы:</vt:lpstr>
      <vt:lpstr>Условия обработки персональных данных</vt:lpstr>
      <vt:lpstr>Уведомление об обработке персональных данных </vt:lpstr>
      <vt:lpstr>Обработка персональных данных без уведомления уполномоченного органа допускается в случаях:</vt:lpstr>
      <vt:lpstr>Обработка персональных данных без уведомления уполномоченного органа</vt:lpstr>
      <vt:lpstr>Обработка персональных данных без уведомления уполномоченного органа</vt:lpstr>
      <vt:lpstr>Изменение сведений, указанных в уведомлении</vt:lpstr>
      <vt:lpstr>Как заполнить уведомление об обработке персональных данных</vt:lpstr>
      <vt:lpstr>Презентация PowerPoint</vt:lpstr>
      <vt:lpstr>Статья 7 Закона «О персональных данных»</vt:lpstr>
      <vt:lpstr>Статья 7 Закона «О персональных данных» </vt:lpstr>
      <vt:lpstr>Обработка специальных категорий персональных данных</vt:lpstr>
      <vt:lpstr>Обработка специальных категорий персональных данных</vt:lpstr>
      <vt:lpstr>Обработка специальных категорий персональных данных</vt:lpstr>
      <vt:lpstr>Презентация PowerPoint</vt:lpstr>
      <vt:lpstr>Презентация PowerPoint</vt:lpstr>
      <vt:lpstr>Презентация PowerPoint</vt:lpstr>
      <vt:lpstr>Нормы Закона «О СМИ», устанавливавшие  запреты или ограничения при распространении информации</vt:lpstr>
      <vt:lpstr>Распространение в СМИ сведений, порочащих честь, достоинство и деловую репутацию.</vt:lpstr>
      <vt:lpstr>Распространение в СМИ сведений, порочащих честь, достоинство и деловую репутацию.</vt:lpstr>
      <vt:lpstr>Контактные данные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Костиков Павел</dc:creator>
  <cp:lastModifiedBy>Никулин Николай Васильевич</cp:lastModifiedBy>
  <cp:revision>409</cp:revision>
  <cp:lastPrinted>2018-10-31T06:19:07Z</cp:lastPrinted>
  <dcterms:created xsi:type="dcterms:W3CDTF">2016-02-03T17:29:15Z</dcterms:created>
  <dcterms:modified xsi:type="dcterms:W3CDTF">2018-12-18T05:06:52Z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2016-01-27T00:00:00Z</vt:filetime>
  </property>
  <property fmtid="{D5CDD505-2E9C-101B-9397-08002B2CF9AE}" pid="3" name="Creator">
    <vt:lpwstr>Acrobat PDFMaker 10.1 для PowerPoint</vt:lpwstr>
  </property>
  <property fmtid="{D5CDD505-2E9C-101B-9397-08002B2CF9AE}" pid="4" name="LastSaved">
    <vt:filetime>2016-02-03T00:00:00Z</vt:filetime>
  </property>
</Properties>
</file>